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424" r:id="rId2"/>
    <p:sldId id="425" r:id="rId3"/>
    <p:sldId id="426" r:id="rId4"/>
    <p:sldId id="427" r:id="rId5"/>
    <p:sldId id="428" r:id="rId6"/>
    <p:sldId id="429" r:id="rId7"/>
    <p:sldId id="430" r:id="rId8"/>
    <p:sldId id="431" r:id="rId9"/>
    <p:sldId id="432" r:id="rId10"/>
    <p:sldId id="433" r:id="rId11"/>
    <p:sldId id="434" r:id="rId12"/>
    <p:sldId id="435" r:id="rId13"/>
    <p:sldId id="436" r:id="rId14"/>
    <p:sldId id="437" r:id="rId15"/>
    <p:sldId id="438" r:id="rId16"/>
    <p:sldId id="439" r:id="rId17"/>
    <p:sldId id="440" r:id="rId18"/>
    <p:sldId id="441" r:id="rId19"/>
    <p:sldId id="442" r:id="rId20"/>
    <p:sldId id="443" r:id="rId21"/>
    <p:sldId id="444" r:id="rId22"/>
    <p:sldId id="445" r:id="rId23"/>
    <p:sldId id="446" r:id="rId24"/>
    <p:sldId id="447" r:id="rId25"/>
    <p:sldId id="448" r:id="rId26"/>
    <p:sldId id="449" r:id="rId27"/>
    <p:sldId id="450" r:id="rId28"/>
    <p:sldId id="451" r:id="rId29"/>
    <p:sldId id="452" r:id="rId30"/>
    <p:sldId id="453" r:id="rId31"/>
    <p:sldId id="454" r:id="rId32"/>
    <p:sldId id="455" r:id="rId33"/>
    <p:sldId id="456" r:id="rId34"/>
    <p:sldId id="457" r:id="rId35"/>
    <p:sldId id="458" r:id="rId36"/>
    <p:sldId id="459" r:id="rId37"/>
    <p:sldId id="460" r:id="rId38"/>
    <p:sldId id="461" r:id="rId39"/>
    <p:sldId id="462" r:id="rId40"/>
    <p:sldId id="463" r:id="rId41"/>
    <p:sldId id="464" r:id="rId42"/>
    <p:sldId id="465" r:id="rId43"/>
    <p:sldId id="466" r:id="rId44"/>
    <p:sldId id="467" r:id="rId45"/>
    <p:sldId id="468" r:id="rId46"/>
    <p:sldId id="469" r:id="rId47"/>
    <p:sldId id="470" r:id="rId48"/>
    <p:sldId id="471" r:id="rId49"/>
    <p:sldId id="472" r:id="rId50"/>
    <p:sldId id="473" r:id="rId51"/>
    <p:sldId id="474" r:id="rId52"/>
    <p:sldId id="475" r:id="rId53"/>
    <p:sldId id="476" r:id="rId54"/>
    <p:sldId id="477" r:id="rId55"/>
    <p:sldId id="478" r:id="rId56"/>
    <p:sldId id="479"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8"/>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95" autoAdjust="0"/>
    <p:restoredTop sz="94954" autoAdjust="0"/>
  </p:normalViewPr>
  <p:slideViewPr>
    <p:cSldViewPr>
      <p:cViewPr varScale="1">
        <p:scale>
          <a:sx n="77" d="100"/>
          <a:sy n="77" d="100"/>
        </p:scale>
        <p:origin x="955" y="62"/>
      </p:cViewPr>
      <p:guideLst>
        <p:guide orient="horz" pos="2160"/>
        <p:guide pos="2880"/>
      </p:guideLst>
    </p:cSldViewPr>
  </p:slideViewPr>
  <p:outlineViewPr>
    <p:cViewPr>
      <p:scale>
        <a:sx n="33" d="100"/>
        <a:sy n="33" d="100"/>
      </p:scale>
      <p:origin x="0" y="-3379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6/9/2018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6/9/2018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0"/>
              <a:t>Slide 3 is </a:t>
            </a:r>
            <a:r>
              <a:rPr lang="en-US" b="0" dirty="0"/>
              <a:t>a list of textbook LO numbers and statements.</a:t>
            </a:r>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a:t>
            </a:fld>
            <a:endParaRPr lang="en-US" dirty="0"/>
          </a:p>
        </p:txBody>
      </p:sp>
    </p:spTree>
    <p:extLst>
      <p:ext uri="{BB962C8B-B14F-4D97-AF65-F5344CB8AC3E}">
        <p14:creationId xmlns:p14="http://schemas.microsoft.com/office/powerpoint/2010/main" val="3795570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12.7, Page 790.</a:t>
            </a:r>
          </a:p>
          <a:p>
            <a:r>
              <a:rPr lang="en-US" sz="1200" b="0" i="0" u="none" strike="noStrike" kern="1200" baseline="0" dirty="0">
                <a:solidFill>
                  <a:schemeClr val="tx1"/>
                </a:solidFill>
                <a:latin typeface="+mn-lt"/>
                <a:ea typeface="+mn-ea"/>
                <a:cs typeface="+mn-cs"/>
              </a:rPr>
              <a:t>SCM systems coordinate the activities of suppliers, shippers, and order entry systems to automate order entry through production, payment, and shipping business processes. Increasingly customers, as well as employees working throughout the supply chain, are using smartphones, tablets, and mobile apps to place and coordinate orders.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34</a:t>
            </a:fld>
            <a:endParaRPr lang="en-US" dirty="0"/>
          </a:p>
        </p:txBody>
      </p:sp>
    </p:spTree>
    <p:extLst>
      <p:ext uri="{BB962C8B-B14F-4D97-AF65-F5344CB8AC3E}">
        <p14:creationId xmlns:p14="http://schemas.microsoft.com/office/powerpoint/2010/main" val="1324027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12.8, Page 792.</a:t>
            </a:r>
          </a:p>
          <a:p>
            <a:r>
              <a:rPr lang="en-US" sz="1200" b="0" i="0" u="none" strike="noStrike" kern="1200" baseline="0" dirty="0">
                <a:solidFill>
                  <a:schemeClr val="tx1"/>
                </a:solidFill>
                <a:latin typeface="+mn-lt"/>
                <a:ea typeface="+mn-ea"/>
                <a:cs typeface="+mn-cs"/>
              </a:rPr>
              <a:t>A collaborative commerce application includes a cloud repository where employees at several different firms can store engineering drawings and other documents. Workflow software determines who can see this data and what rules will apply for displaying the data on individual workstations.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2603167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smtClean="0">
                <a:solidFill>
                  <a:schemeClr val="tx1"/>
                </a:solidFill>
                <a:effectLst/>
                <a:latin typeface="+mn-lt"/>
                <a:ea typeface="+mn-ea"/>
                <a:cs typeface="+mn-cs"/>
              </a:rPr>
              <a:t>Mazree</a:t>
            </a:r>
            <a:r>
              <a:rPr lang="en-US" altLang="zh-TW" sz="1200" b="0" i="0" kern="1200" dirty="0" smtClean="0">
                <a:solidFill>
                  <a:schemeClr val="tx1"/>
                </a:solidFill>
                <a:effectLst/>
                <a:latin typeface="+mn-lt"/>
                <a:ea typeface="+mn-ea"/>
                <a:cs typeface="+mn-cs"/>
              </a:rPr>
              <a:t> is a software company that offers company and supplier relationship management solutions for enterprises.</a:t>
            </a:r>
            <a:r>
              <a:rPr lang="en-US" altLang="zh-TW" sz="1200" b="0" i="0" kern="1200" smtClean="0">
                <a:solidFill>
                  <a:schemeClr val="tx1"/>
                </a:solidFill>
                <a:effectLst/>
                <a:latin typeface="+mn-lt"/>
                <a:ea typeface="+mn-ea"/>
                <a:cs typeface="+mn-cs"/>
              </a:rPr>
              <a:t> </a:t>
            </a:r>
          </a:p>
          <a:p>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t>37</a:t>
            </a:fld>
            <a:endParaRPr lang="en-US" dirty="0"/>
          </a:p>
        </p:txBody>
      </p:sp>
    </p:spTree>
    <p:extLst>
      <p:ext uri="{BB962C8B-B14F-4D97-AF65-F5344CB8AC3E}">
        <p14:creationId xmlns:p14="http://schemas.microsoft.com/office/powerpoint/2010/main" val="2483789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12.9, Page 796.</a:t>
            </a:r>
          </a:p>
          <a:p>
            <a:r>
              <a:rPr lang="en-US" sz="1200" b="0" i="0" u="none" strike="noStrike" kern="1200" baseline="0" dirty="0">
                <a:solidFill>
                  <a:schemeClr val="tx1"/>
                </a:solidFill>
                <a:latin typeface="+mn-lt"/>
                <a:ea typeface="+mn-ea"/>
                <a:cs typeface="+mn-cs"/>
              </a:rPr>
              <a:t>There are four main types of Net marketplaces based on the intersection of two dimensions: how businesses buy and what they buy. A third dimension—horizontal versus vertical markets—also distinguishes the different types of Net marketplaces.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3920960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Figure 12.10, Page 797.</a:t>
            </a:r>
          </a:p>
          <a:p>
            <a:r>
              <a:rPr lang="en-US" sz="1200" b="0" i="0" u="none" strike="noStrike" kern="1200" baseline="0" dirty="0">
                <a:solidFill>
                  <a:schemeClr val="tx1"/>
                </a:solidFill>
                <a:latin typeface="+mn-lt"/>
                <a:ea typeface="+mn-ea"/>
                <a:cs typeface="+mn-cs"/>
              </a:rPr>
              <a:t>E-distributors are firms that bring the products of thousands of suppliers into a single online catalog for sale to thousands of buyer firms. E-distributors are sometimes referred to as one-to-many markets, one seller serving many firms.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43</a:t>
            </a:fld>
            <a:endParaRPr lang="en-US" dirty="0"/>
          </a:p>
        </p:txBody>
      </p:sp>
    </p:spTree>
    <p:extLst>
      <p:ext uri="{BB962C8B-B14F-4D97-AF65-F5344CB8AC3E}">
        <p14:creationId xmlns:p14="http://schemas.microsoft.com/office/powerpoint/2010/main" val="988634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t>44</a:t>
            </a:fld>
            <a:endParaRPr lang="en-US" dirty="0"/>
          </a:p>
        </p:txBody>
      </p:sp>
    </p:spTree>
    <p:extLst>
      <p:ext uri="{BB962C8B-B14F-4D97-AF65-F5344CB8AC3E}">
        <p14:creationId xmlns:p14="http://schemas.microsoft.com/office/powerpoint/2010/main" val="2128626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12.11, Page 798.</a:t>
            </a:r>
          </a:p>
          <a:p>
            <a:r>
              <a:rPr lang="en-US" sz="1200" b="0" i="0" u="none" strike="noStrike" kern="1200" baseline="0" dirty="0">
                <a:solidFill>
                  <a:schemeClr val="tx1"/>
                </a:solidFill>
                <a:latin typeface="+mn-lt"/>
                <a:ea typeface="+mn-ea"/>
                <a:cs typeface="+mn-cs"/>
              </a:rPr>
              <a:t>E-procurement Net marketplaces aggregate hundreds of catalogs in a single marketplace and make them available to firms, often on a custom basis that reflects only the suppliers desired by the participating firms.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45</a:t>
            </a:fld>
            <a:endParaRPr lang="en-US" dirty="0"/>
          </a:p>
        </p:txBody>
      </p:sp>
    </p:spTree>
    <p:extLst>
      <p:ext uri="{BB962C8B-B14F-4D97-AF65-F5344CB8AC3E}">
        <p14:creationId xmlns:p14="http://schemas.microsoft.com/office/powerpoint/2010/main" val="4175796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垂直市場：一個垂直市場是一個市場中，供應商提供的商品和服務， 具體到行業，行業，職業，或其他組的客戶提供專業化的需求</a:t>
            </a:r>
          </a:p>
        </p:txBody>
      </p:sp>
      <p:sp>
        <p:nvSpPr>
          <p:cNvPr id="4" name="投影片編號版面配置區 3"/>
          <p:cNvSpPr>
            <a:spLocks noGrp="1"/>
          </p:cNvSpPr>
          <p:nvPr>
            <p:ph type="sldNum" sz="quarter" idx="10"/>
          </p:nvPr>
        </p:nvSpPr>
        <p:spPr/>
        <p:txBody>
          <a:bodyPr/>
          <a:lstStyle/>
          <a:p>
            <a:fld id="{A73D6722-9B4D-4E29-B226-C325925A8118}" type="slidenum">
              <a:rPr lang="en-US" smtClean="0"/>
              <a:t>46</a:t>
            </a:fld>
            <a:endParaRPr lang="en-US" dirty="0"/>
          </a:p>
        </p:txBody>
      </p:sp>
    </p:spTree>
    <p:extLst>
      <p:ext uri="{BB962C8B-B14F-4D97-AF65-F5344CB8AC3E}">
        <p14:creationId xmlns:p14="http://schemas.microsoft.com/office/powerpoint/2010/main" val="3006091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12.12, Page 800.</a:t>
            </a:r>
          </a:p>
          <a:p>
            <a:r>
              <a:rPr lang="en-US" sz="1200" b="0" i="0" u="none" strike="noStrike" kern="1200" baseline="0" dirty="0">
                <a:solidFill>
                  <a:schemeClr val="tx1"/>
                </a:solidFill>
                <a:latin typeface="+mn-lt"/>
                <a:ea typeface="+mn-ea"/>
                <a:cs typeface="+mn-cs"/>
              </a:rPr>
              <a:t>Independent exchanges bring potentially thousands of suppliers to a vertical (industry-specific) marketplace to sell their goods to potentially thousands of buyer firms. Exchanges are sometimes referred to as many-to-many markets because they have many suppliers serving many buyer firms.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47</a:t>
            </a:fld>
            <a:endParaRPr lang="en-US" dirty="0"/>
          </a:p>
        </p:txBody>
      </p:sp>
    </p:spTree>
    <p:extLst>
      <p:ext uri="{BB962C8B-B14F-4D97-AF65-F5344CB8AC3E}">
        <p14:creationId xmlns:p14="http://schemas.microsoft.com/office/powerpoint/2010/main" val="10269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a:t>
            </a:r>
            <a:r>
              <a:rPr lang="en-US" baseline="0" dirty="0"/>
              <a:t> 12.13, Page 802.</a:t>
            </a:r>
          </a:p>
          <a:p>
            <a:r>
              <a:rPr lang="en-US" sz="1200" b="0" i="0" u="none" strike="noStrike" kern="1200" baseline="0" dirty="0">
                <a:solidFill>
                  <a:schemeClr val="tx1"/>
                </a:solidFill>
                <a:latin typeface="+mn-lt"/>
                <a:ea typeface="+mn-ea"/>
                <a:cs typeface="+mn-cs"/>
              </a:rPr>
              <a:t>Industry consortia bring thousands of suppliers into direct contact with a smaller number of very large buyers. The market makers provide value-added software services for procurement, transaction management, shipping, and payment for both buyers and suppliers. Industry consortia are sometimes referred to as many-to-few markets, where many suppliers (albeit selected by the buyers) serve a few very large buyers, mediated by a variety of value-added services.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49</a:t>
            </a:fld>
            <a:endParaRPr lang="en-US" dirty="0"/>
          </a:p>
        </p:txBody>
      </p:sp>
    </p:spTree>
    <p:extLst>
      <p:ext uri="{BB962C8B-B14F-4D97-AF65-F5344CB8AC3E}">
        <p14:creationId xmlns:p14="http://schemas.microsoft.com/office/powerpoint/2010/main" val="2039078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1157830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12.14,</a:t>
            </a:r>
            <a:r>
              <a:rPr lang="en-US" baseline="0" dirty="0"/>
              <a:t> Page 805.</a:t>
            </a:r>
          </a:p>
          <a:p>
            <a:r>
              <a:rPr lang="en-US" sz="1200" b="0" i="0" u="none" strike="noStrike" kern="1200" baseline="0" dirty="0">
                <a:solidFill>
                  <a:schemeClr val="tx1"/>
                </a:solidFill>
                <a:latin typeface="+mn-lt"/>
                <a:ea typeface="+mn-ea"/>
                <a:cs typeface="+mn-cs"/>
              </a:rPr>
              <a:t>Procter &amp; Gamble’s private industrial network attempts to coordinate the trans-organizational business processes of the many firms it deals with in the consumer products industry.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52</a:t>
            </a:fld>
            <a:endParaRPr lang="en-US" dirty="0"/>
          </a:p>
        </p:txBody>
      </p:sp>
    </p:spTree>
    <p:extLst>
      <p:ext uri="{BB962C8B-B14F-4D97-AF65-F5344CB8AC3E}">
        <p14:creationId xmlns:p14="http://schemas.microsoft.com/office/powerpoint/2010/main" val="2005676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12.15, page 809.</a:t>
            </a:r>
          </a:p>
          <a:p>
            <a:r>
              <a:rPr lang="en-US" sz="1200" b="0" i="0" u="none" strike="noStrike" kern="1200" baseline="0" dirty="0">
                <a:solidFill>
                  <a:schemeClr val="tx1"/>
                </a:solidFill>
                <a:latin typeface="+mn-lt"/>
                <a:ea typeface="+mn-ea"/>
                <a:cs typeface="+mn-cs"/>
              </a:rPr>
              <a:t>Collaborative commerce involves many cooperative activities among supply and sales firms closely interacting with a single large firm through a private industrial network.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55</a:t>
            </a:fld>
            <a:endParaRPr lang="en-US" dirty="0"/>
          </a:p>
        </p:txBody>
      </p:sp>
    </p:spTree>
    <p:extLst>
      <p:ext uri="{BB962C8B-B14F-4D97-AF65-F5344CB8AC3E}">
        <p14:creationId xmlns:p14="http://schemas.microsoft.com/office/powerpoint/2010/main" val="688107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56</a:t>
            </a:fld>
            <a:endParaRPr lang="en-US" dirty="0"/>
          </a:p>
        </p:txBody>
      </p:sp>
    </p:spTree>
    <p:extLst>
      <p:ext uri="{BB962C8B-B14F-4D97-AF65-F5344CB8AC3E}">
        <p14:creationId xmlns:p14="http://schemas.microsoft.com/office/powerpoint/2010/main" val="393401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12.1,</a:t>
            </a:r>
            <a:r>
              <a:rPr lang="en-US" baseline="0" dirty="0"/>
              <a:t> Page 768.</a:t>
            </a:r>
          </a:p>
          <a:p>
            <a:r>
              <a:rPr lang="en-US" sz="1200" b="0" i="0" u="none" strike="noStrike" kern="1200" baseline="0" dirty="0">
                <a:solidFill>
                  <a:schemeClr val="tx1"/>
                </a:solidFill>
                <a:latin typeface="+mn-lt"/>
                <a:ea typeface="+mn-ea"/>
                <a:cs typeface="+mn-cs"/>
              </a:rPr>
              <a:t>B2B e-commerce has gone through many stages of development since the 1970s. Each stage reflects a major change in technology platforms from mainframes to private dedicated networks, and finally to the Internet, mobile apps, and social networks.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89033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a:t>
            </a:r>
            <a:r>
              <a:rPr lang="en-US" baseline="0" dirty="0"/>
              <a:t> 12.2, Page 770.</a:t>
            </a:r>
            <a:endParaRPr lang="en-US" dirty="0"/>
          </a:p>
          <a:p>
            <a:r>
              <a:rPr lang="en-US" sz="1200" b="0" i="0" u="none" strike="noStrike" kern="1200" baseline="0" dirty="0">
                <a:solidFill>
                  <a:schemeClr val="tx1"/>
                </a:solidFill>
                <a:latin typeface="+mn-lt"/>
                <a:ea typeface="+mn-ea"/>
                <a:cs typeface="+mn-cs"/>
              </a:rPr>
              <a:t>Private industrial networks are the fastest growing form of B2B e-commerce, which includes EDI, B2B Net marketplaces, and private industrial markets.</a:t>
            </a:r>
          </a:p>
          <a:p>
            <a:r>
              <a:rPr lang="en-US" sz="1200" b="0" i="0" u="none" strike="noStrike" kern="1200" baseline="0" dirty="0">
                <a:solidFill>
                  <a:schemeClr val="tx1"/>
                </a:solidFill>
                <a:latin typeface="+mn-lt"/>
                <a:ea typeface="+mn-ea"/>
                <a:cs typeface="+mn-cs"/>
              </a:rPr>
              <a:t>SOURCES: Based on data from U.S. Census Bureau, 2016; authors’ estimates.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3181183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Figure 12.3, Page 772.</a:t>
            </a:r>
          </a:p>
          <a:p>
            <a:r>
              <a:rPr lang="en-US" sz="1200" b="0" i="0" u="none" strike="noStrike" kern="1200" baseline="0" dirty="0">
                <a:solidFill>
                  <a:schemeClr val="tx1"/>
                </a:solidFill>
                <a:latin typeface="+mn-lt"/>
                <a:ea typeface="+mn-ea"/>
                <a:cs typeface="+mn-cs"/>
              </a:rPr>
              <a:t>The procurement process is a lengthy and complicated series of steps that involves the seller, buyer, and shipping companies in a series of connected transactions.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414555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MRO</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 通常是指在实际的生产过程不直接构成产品，只用于维护、维修、运行设备的物料和服务。</a:t>
            </a:r>
            <a:endParaRPr lang="en-US" altLang="zh-CN"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2708238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169957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a:t>
            </a:r>
            <a:r>
              <a:rPr lang="en-US" baseline="0" dirty="0"/>
              <a:t> 12.4, Page 776.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supply chain for every firm is composed of multiple tiers of suppliers.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335044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Figure 12.5, Page 784.</a:t>
            </a:r>
          </a:p>
          <a:p>
            <a:r>
              <a:rPr lang="en-US" sz="1200" b="0" i="0" u="none" strike="noStrike" kern="1200" baseline="0" dirty="0">
                <a:solidFill>
                  <a:schemeClr val="tx1"/>
                </a:solidFill>
                <a:latin typeface="+mn-lt"/>
                <a:ea typeface="+mn-ea"/>
                <a:cs typeface="+mn-cs"/>
              </a:rPr>
              <a:t>EDI has evolved from a simple point-to-point digital communications medium to a many-to-one enabling tool for continuous inventory replenishment.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2104495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6/9/2018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6/9/2018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6/9/2018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0" name="TextBox 9"/>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6/9/2018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6/9/2018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0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6/9/2018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SIGHT 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008638"/>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8638"/>
              </a:buClr>
              <a:buSzPct val="100000"/>
              <a:defRPr sz="2800"/>
            </a:lvl1pPr>
            <a:lvl2pPr>
              <a:buClr>
                <a:srgbClr val="008638"/>
              </a:buClr>
              <a:defRPr sz="2000"/>
            </a:lvl2pPr>
            <a:lvl3pPr>
              <a:buClr>
                <a:srgbClr val="008638"/>
              </a:buClr>
              <a:defRPr/>
            </a:lvl3pPr>
            <a:lvl4pPr>
              <a:buClr>
                <a:srgbClr val="008638"/>
              </a:buClr>
              <a:defRPr/>
            </a:lvl4pPr>
            <a:lvl5pPr>
              <a:buClr>
                <a:srgbClr val="008638"/>
              </a:buClr>
              <a:defRPr/>
            </a:lvl5pPr>
            <a:lvl6pPr>
              <a:buClr>
                <a:srgbClr val="008638"/>
              </a:buClr>
              <a:defRPr/>
            </a:lvl6pPr>
            <a:lvl7pPr>
              <a:buClr>
                <a:srgbClr val="008638"/>
              </a:buClr>
              <a:defRPr/>
            </a:lvl7pPr>
            <a:lvl8pPr>
              <a:buClr>
                <a:srgbClr val="008638"/>
              </a:buClr>
              <a:defRPr/>
            </a:lvl8pPr>
            <a:lvl9pPr>
              <a:buClr>
                <a:srgbClr val="008638"/>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6/9/2018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660687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6/9/2018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6/9/2018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Box 8"/>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6/9/2018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6/9/2018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6/9/2018</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61" r:id="rId5"/>
    <p:sldLayoutId id="2147483659" r:id="rId6"/>
    <p:sldLayoutId id="2147483658" r:id="rId7"/>
    <p:sldLayoutId id="2147483660" r:id="rId8"/>
    <p:sldLayoutId id="2147483651" r:id="rId9"/>
    <p:sldLayoutId id="2147483654" r:id="rId10"/>
    <p:sldLayoutId id="2147483655" r:id="rId11"/>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E-commerce 2017 </a:t>
            </a:r>
            <a:br>
              <a:rPr lang="en-US" sz="3200" dirty="0"/>
            </a:br>
            <a:r>
              <a:rPr lang="en-US" sz="3200" dirty="0"/>
              <a:t>business. technology. society. 13</a:t>
            </a:r>
            <a:r>
              <a:rPr lang="en-US" sz="3200" baseline="30000" dirty="0"/>
              <a:t>th</a:t>
            </a:r>
            <a:r>
              <a:rPr lang="en-US" sz="3200" dirty="0"/>
              <a:t> edition</a:t>
            </a:r>
          </a:p>
        </p:txBody>
      </p:sp>
      <p:sp>
        <p:nvSpPr>
          <p:cNvPr id="3" name="Subtitle 2"/>
          <p:cNvSpPr>
            <a:spLocks noGrp="1"/>
          </p:cNvSpPr>
          <p:nvPr>
            <p:ph type="subTitle" idx="1"/>
          </p:nvPr>
        </p:nvSpPr>
        <p:spPr/>
        <p:txBody>
          <a:bodyPr/>
          <a:lstStyle/>
          <a:p>
            <a:r>
              <a:rPr lang="en-US" sz="1800" dirty="0"/>
              <a:t>Accessibility standards-compliant</a:t>
            </a:r>
          </a:p>
        </p:txBody>
      </p:sp>
      <p:pic>
        <p:nvPicPr>
          <p:cNvPr id="9" name="Shape 23" descr="Pearson Logo"/>
          <p:cNvPicPr preferRelativeResize="0"/>
          <p:nvPr/>
        </p:nvPicPr>
        <p:blipFill rotWithShape="1">
          <a:blip r:embed="rId2">
            <a:alphaModFix/>
          </a:blip>
          <a:srcRect/>
          <a:stretch/>
        </p:blipFill>
        <p:spPr>
          <a:xfrm>
            <a:off x="523372" y="6136431"/>
            <a:ext cx="695828" cy="492969"/>
          </a:xfrm>
          <a:prstGeom prst="rect">
            <a:avLst/>
          </a:prstGeom>
          <a:noFill/>
          <a:ln>
            <a:noFill/>
          </a:ln>
        </p:spPr>
      </p:pic>
      <p:sp>
        <p:nvSpPr>
          <p:cNvPr id="7" name="TextBox 6"/>
          <p:cNvSpPr txBox="1"/>
          <p:nvPr/>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2018, 2017, 2016 Pearson Education, Inc. All Rights Reserved</a:t>
            </a:r>
          </a:p>
        </p:txBody>
      </p:sp>
    </p:spTree>
    <p:extLst>
      <p:ext uri="{BB962C8B-B14F-4D97-AF65-F5344CB8AC3E}">
        <p14:creationId xmlns:p14="http://schemas.microsoft.com/office/powerpoint/2010/main" val="2950799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Growth of B2B E-commerce (2 of 2)</a:t>
            </a:r>
          </a:p>
        </p:txBody>
      </p:sp>
      <p:sp>
        <p:nvSpPr>
          <p:cNvPr id="3" name="Content Placeholder 2"/>
          <p:cNvSpPr>
            <a:spLocks noGrp="1"/>
          </p:cNvSpPr>
          <p:nvPr>
            <p:ph idx="1"/>
          </p:nvPr>
        </p:nvSpPr>
        <p:spPr/>
        <p:txBody>
          <a:bodyPr/>
          <a:lstStyle/>
          <a:p>
            <a:r>
              <a:rPr lang="en-US" dirty="0"/>
              <a:t>Not all industries similarly affected by B2B </a:t>
            </a:r>
            <a:br>
              <a:rPr lang="en-US" dirty="0"/>
            </a:br>
            <a:r>
              <a:rPr lang="en-US" dirty="0"/>
              <a:t>e-commerce</a:t>
            </a:r>
          </a:p>
          <a:p>
            <a:r>
              <a:rPr lang="en-US" dirty="0"/>
              <a:t>Not all industries would benefit equally</a:t>
            </a:r>
          </a:p>
          <a:p>
            <a:r>
              <a:rPr lang="en-US" dirty="0"/>
              <a:t>Factors influencing move to e-commerce</a:t>
            </a:r>
          </a:p>
          <a:p>
            <a:pPr lvl="1"/>
            <a:r>
              <a:rPr lang="en-US" dirty="0"/>
              <a:t>Significant utilization of EDI</a:t>
            </a:r>
          </a:p>
          <a:p>
            <a:pPr lvl="1"/>
            <a:r>
              <a:rPr lang="en-US" dirty="0"/>
              <a:t>Large investments in IT and Internet infrastructure</a:t>
            </a:r>
          </a:p>
          <a:p>
            <a:pPr lvl="1"/>
            <a:r>
              <a:rPr lang="en-US" dirty="0"/>
              <a:t>Market concentrated on purchasing or selling</a:t>
            </a:r>
          </a:p>
        </p:txBody>
      </p:sp>
      <p:sp>
        <p:nvSpPr>
          <p:cNvPr id="4" name="文字方塊 3">
            <a:extLst>
              <a:ext uri="{FF2B5EF4-FFF2-40B4-BE49-F238E27FC236}">
                <a16:creationId xmlns:a16="http://schemas.microsoft.com/office/drawing/2014/main" xmlns="" id="{8F225656-4131-4AC3-AB6A-1371D4BE7F4E}"/>
              </a:ext>
            </a:extLst>
          </p:cNvPr>
          <p:cNvSpPr txBox="1"/>
          <p:nvPr/>
        </p:nvSpPr>
        <p:spPr>
          <a:xfrm>
            <a:off x="5181600" y="1230868"/>
            <a:ext cx="3018775" cy="369332"/>
          </a:xfrm>
          <a:prstGeom prst="rect">
            <a:avLst/>
          </a:prstGeom>
          <a:noFill/>
        </p:spPr>
        <p:txBody>
          <a:bodyPr wrap="none" rtlCol="0">
            <a:spAutoFit/>
          </a:bodyPr>
          <a:lstStyle/>
          <a:p>
            <a:r>
              <a:rPr lang="en-US" altLang="zh-TW" dirty="0">
                <a:highlight>
                  <a:srgbClr val="FFFF00"/>
                </a:highlight>
              </a:rPr>
              <a:t>B2B</a:t>
            </a:r>
            <a:r>
              <a:rPr lang="zh-TW" altLang="en-US" dirty="0">
                <a:highlight>
                  <a:srgbClr val="FFFF00"/>
                </a:highlight>
              </a:rPr>
              <a:t>電子商務的增長（</a:t>
            </a:r>
            <a:r>
              <a:rPr lang="en-US" altLang="zh-TW" dirty="0">
                <a:highlight>
                  <a:srgbClr val="FFFF00"/>
                </a:highlight>
              </a:rPr>
              <a:t>2/2</a:t>
            </a:r>
            <a:r>
              <a:rPr lang="zh-TW" altLang="en-US" dirty="0">
                <a:highlight>
                  <a:srgbClr val="FFFF00"/>
                </a:highlight>
              </a:rPr>
              <a:t>）</a:t>
            </a:r>
          </a:p>
        </p:txBody>
      </p:sp>
      <p:sp>
        <p:nvSpPr>
          <p:cNvPr id="5" name="文字方塊 4">
            <a:extLst>
              <a:ext uri="{FF2B5EF4-FFF2-40B4-BE49-F238E27FC236}">
                <a16:creationId xmlns:a16="http://schemas.microsoft.com/office/drawing/2014/main" xmlns="" id="{AF020BCB-F005-4383-9C65-05BE1D588625}"/>
              </a:ext>
            </a:extLst>
          </p:cNvPr>
          <p:cNvSpPr txBox="1"/>
          <p:nvPr/>
        </p:nvSpPr>
        <p:spPr>
          <a:xfrm>
            <a:off x="3419105" y="2108566"/>
            <a:ext cx="4059125" cy="338554"/>
          </a:xfrm>
          <a:prstGeom prst="rect">
            <a:avLst/>
          </a:prstGeom>
          <a:noFill/>
        </p:spPr>
        <p:txBody>
          <a:bodyPr wrap="none" rtlCol="0">
            <a:spAutoFit/>
          </a:bodyPr>
          <a:lstStyle/>
          <a:p>
            <a:r>
              <a:rPr lang="zh-TW" altLang="en-US" sz="1600" dirty="0">
                <a:highlight>
                  <a:srgbClr val="FFFF00"/>
                </a:highlight>
              </a:rPr>
              <a:t>並非所有行業同樣受到</a:t>
            </a:r>
            <a:r>
              <a:rPr lang="en-US" altLang="zh-TW" sz="1600" dirty="0">
                <a:highlight>
                  <a:srgbClr val="FFFF00"/>
                </a:highlight>
              </a:rPr>
              <a:t>B2B</a:t>
            </a:r>
            <a:r>
              <a:rPr lang="zh-TW" altLang="en-US" sz="1600" dirty="0">
                <a:highlight>
                  <a:srgbClr val="FFFF00"/>
                </a:highlight>
              </a:rPr>
              <a:t>電子商務的影響</a:t>
            </a:r>
          </a:p>
        </p:txBody>
      </p:sp>
      <p:sp>
        <p:nvSpPr>
          <p:cNvPr id="6" name="文字方塊 5">
            <a:extLst>
              <a:ext uri="{FF2B5EF4-FFF2-40B4-BE49-F238E27FC236}">
                <a16:creationId xmlns:a16="http://schemas.microsoft.com/office/drawing/2014/main" xmlns="" id="{759C4D1E-8810-476B-AB6A-EF631C1DC7AB}"/>
              </a:ext>
            </a:extLst>
          </p:cNvPr>
          <p:cNvSpPr txBox="1"/>
          <p:nvPr/>
        </p:nvSpPr>
        <p:spPr>
          <a:xfrm>
            <a:off x="4537656" y="3035618"/>
            <a:ext cx="2441694" cy="338554"/>
          </a:xfrm>
          <a:prstGeom prst="rect">
            <a:avLst/>
          </a:prstGeom>
          <a:noFill/>
        </p:spPr>
        <p:txBody>
          <a:bodyPr wrap="none" rtlCol="0">
            <a:spAutoFit/>
          </a:bodyPr>
          <a:lstStyle/>
          <a:p>
            <a:r>
              <a:rPr lang="zh-TW" altLang="en-US" sz="1600" dirty="0">
                <a:highlight>
                  <a:srgbClr val="FFFF00"/>
                </a:highlight>
              </a:rPr>
              <a:t>並非所有的行業都會受益</a:t>
            </a:r>
          </a:p>
        </p:txBody>
      </p:sp>
      <p:sp>
        <p:nvSpPr>
          <p:cNvPr id="7" name="文字方塊 6">
            <a:extLst>
              <a:ext uri="{FF2B5EF4-FFF2-40B4-BE49-F238E27FC236}">
                <a16:creationId xmlns:a16="http://schemas.microsoft.com/office/drawing/2014/main" xmlns="" id="{F426F945-6F37-4260-8B90-C97F33E877BC}"/>
              </a:ext>
            </a:extLst>
          </p:cNvPr>
          <p:cNvSpPr txBox="1"/>
          <p:nvPr/>
        </p:nvSpPr>
        <p:spPr>
          <a:xfrm>
            <a:off x="6241370" y="3596738"/>
            <a:ext cx="2597830" cy="338554"/>
          </a:xfrm>
          <a:prstGeom prst="rect">
            <a:avLst/>
          </a:prstGeom>
          <a:noFill/>
        </p:spPr>
        <p:txBody>
          <a:bodyPr wrap="square" rtlCol="0">
            <a:spAutoFit/>
          </a:bodyPr>
          <a:lstStyle/>
          <a:p>
            <a:r>
              <a:rPr lang="zh-TW" altLang="en-US" sz="1600" dirty="0">
                <a:highlight>
                  <a:srgbClr val="FFFF00"/>
                </a:highlight>
              </a:rPr>
              <a:t>影響轉向電子商務的因素</a:t>
            </a:r>
          </a:p>
        </p:txBody>
      </p:sp>
      <p:sp>
        <p:nvSpPr>
          <p:cNvPr id="8" name="文字方塊 7">
            <a:extLst>
              <a:ext uri="{FF2B5EF4-FFF2-40B4-BE49-F238E27FC236}">
                <a16:creationId xmlns:a16="http://schemas.microsoft.com/office/drawing/2014/main" xmlns="" id="{D2373D2F-4432-4CE5-84AA-492FF7437E29}"/>
              </a:ext>
            </a:extLst>
          </p:cNvPr>
          <p:cNvSpPr txBox="1"/>
          <p:nvPr/>
        </p:nvSpPr>
        <p:spPr>
          <a:xfrm>
            <a:off x="4405586" y="3778810"/>
            <a:ext cx="1552028" cy="338554"/>
          </a:xfrm>
          <a:prstGeom prst="rect">
            <a:avLst/>
          </a:prstGeom>
          <a:noFill/>
        </p:spPr>
        <p:txBody>
          <a:bodyPr wrap="none" rtlCol="0">
            <a:spAutoFit/>
          </a:bodyPr>
          <a:lstStyle/>
          <a:p>
            <a:r>
              <a:rPr lang="en-US" altLang="zh-TW" sz="1600" dirty="0">
                <a:highlight>
                  <a:srgbClr val="FFFF00"/>
                </a:highlight>
              </a:rPr>
              <a:t>EDI</a:t>
            </a:r>
            <a:r>
              <a:rPr lang="zh-TW" altLang="en-US" sz="1600" dirty="0">
                <a:highlight>
                  <a:srgbClr val="FFFF00"/>
                </a:highlight>
              </a:rPr>
              <a:t>的重要利用</a:t>
            </a:r>
          </a:p>
        </p:txBody>
      </p:sp>
      <p:sp>
        <p:nvSpPr>
          <p:cNvPr id="9" name="文字方塊 8">
            <a:extLst>
              <a:ext uri="{FF2B5EF4-FFF2-40B4-BE49-F238E27FC236}">
                <a16:creationId xmlns:a16="http://schemas.microsoft.com/office/drawing/2014/main" xmlns="" id="{616DED17-5F64-4095-ADDC-E50A1A2D7C85}"/>
              </a:ext>
            </a:extLst>
          </p:cNvPr>
          <p:cNvSpPr txBox="1"/>
          <p:nvPr/>
        </p:nvSpPr>
        <p:spPr>
          <a:xfrm>
            <a:off x="6813126" y="4146431"/>
            <a:ext cx="1947480" cy="584775"/>
          </a:xfrm>
          <a:prstGeom prst="rect">
            <a:avLst/>
          </a:prstGeom>
          <a:noFill/>
        </p:spPr>
        <p:txBody>
          <a:bodyPr wrap="square" rtlCol="0">
            <a:spAutoFit/>
          </a:bodyPr>
          <a:lstStyle/>
          <a:p>
            <a:r>
              <a:rPr lang="zh-TW" altLang="en-US" sz="1600" dirty="0">
                <a:highlight>
                  <a:srgbClr val="FFFF00"/>
                </a:highlight>
              </a:rPr>
              <a:t>對</a:t>
            </a:r>
            <a:r>
              <a:rPr lang="en-US" altLang="zh-TW" sz="1600" dirty="0">
                <a:highlight>
                  <a:srgbClr val="FFFF00"/>
                </a:highlight>
              </a:rPr>
              <a:t>IT</a:t>
            </a:r>
            <a:r>
              <a:rPr lang="zh-TW" altLang="en-US" sz="1600" dirty="0">
                <a:highlight>
                  <a:srgbClr val="FFFF00"/>
                </a:highlight>
              </a:rPr>
              <a:t>和互聯網基礎設施進行大量投資</a:t>
            </a:r>
          </a:p>
        </p:txBody>
      </p:sp>
      <p:sp>
        <p:nvSpPr>
          <p:cNvPr id="10" name="文字方塊 9">
            <a:extLst>
              <a:ext uri="{FF2B5EF4-FFF2-40B4-BE49-F238E27FC236}">
                <a16:creationId xmlns:a16="http://schemas.microsoft.com/office/drawing/2014/main" xmlns="" id="{42C87C8B-737A-4D8F-AE81-DADA6550594C}"/>
              </a:ext>
            </a:extLst>
          </p:cNvPr>
          <p:cNvSpPr txBox="1"/>
          <p:nvPr/>
        </p:nvSpPr>
        <p:spPr>
          <a:xfrm>
            <a:off x="4191000" y="4883988"/>
            <a:ext cx="2236510" cy="338554"/>
          </a:xfrm>
          <a:prstGeom prst="rect">
            <a:avLst/>
          </a:prstGeom>
          <a:noFill/>
        </p:spPr>
        <p:txBody>
          <a:bodyPr wrap="none" rtlCol="0">
            <a:spAutoFit/>
          </a:bodyPr>
          <a:lstStyle/>
          <a:p>
            <a:r>
              <a:rPr lang="zh-TW" altLang="en-US" sz="1600" dirty="0">
                <a:highlight>
                  <a:srgbClr val="FFFF00"/>
                </a:highlight>
              </a:rPr>
              <a:t>市場集中於購買或銷售</a:t>
            </a:r>
          </a:p>
        </p:txBody>
      </p:sp>
    </p:spTree>
    <p:extLst>
      <p:ext uri="{BB962C8B-B14F-4D97-AF65-F5344CB8AC3E}">
        <p14:creationId xmlns:p14="http://schemas.microsoft.com/office/powerpoint/2010/main" val="174810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12.2: </a:t>
            </a:r>
            <a:r>
              <a:rPr lang="en-US" altLang="en-US" dirty="0"/>
              <a:t>Growth of B2B Commerce 2011–2020</a:t>
            </a:r>
            <a:endParaRPr lang="en-US" dirty="0"/>
          </a:p>
        </p:txBody>
      </p:sp>
      <p:sp>
        <p:nvSpPr>
          <p:cNvPr id="4" name="Text Placeholder 3"/>
          <p:cNvSpPr>
            <a:spLocks noGrp="1"/>
          </p:cNvSpPr>
          <p:nvPr>
            <p:ph type="body" sz="quarter" idx="13"/>
          </p:nvPr>
        </p:nvSpPr>
        <p:spPr/>
        <p:txBody>
          <a:bodyPr/>
          <a:lstStyle/>
          <a:p>
            <a:endParaRPr lang="en-US" dirty="0"/>
          </a:p>
        </p:txBody>
      </p:sp>
      <p:pic>
        <p:nvPicPr>
          <p:cNvPr id="8" name="Picture 7" descr="Figure 12.2 shows the growth fo B2B commerce from 2011 to 2020."/>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3400" y="1676400"/>
            <a:ext cx="7630551" cy="447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xmlns="" id="{F2554FC9-03D8-4FE5-B5F9-693AB633CEF9}"/>
              </a:ext>
            </a:extLst>
          </p:cNvPr>
          <p:cNvSpPr txBox="1"/>
          <p:nvPr/>
        </p:nvSpPr>
        <p:spPr>
          <a:xfrm>
            <a:off x="3048000" y="763968"/>
            <a:ext cx="4825552" cy="400110"/>
          </a:xfrm>
          <a:prstGeom prst="rect">
            <a:avLst/>
          </a:prstGeom>
          <a:noFill/>
        </p:spPr>
        <p:txBody>
          <a:bodyPr wrap="none" rtlCol="0">
            <a:spAutoFit/>
          </a:bodyPr>
          <a:lstStyle/>
          <a:p>
            <a:r>
              <a:rPr lang="zh-TW" altLang="en-US" sz="2000" dirty="0">
                <a:highlight>
                  <a:srgbClr val="FFFF00"/>
                </a:highlight>
              </a:rPr>
              <a:t>圖</a:t>
            </a:r>
            <a:r>
              <a:rPr lang="en-US" altLang="zh-TW" sz="2000" dirty="0">
                <a:highlight>
                  <a:srgbClr val="FFFF00"/>
                </a:highlight>
              </a:rPr>
              <a:t>12.2</a:t>
            </a:r>
            <a:r>
              <a:rPr lang="zh-TW" altLang="en-US" sz="2000" dirty="0">
                <a:highlight>
                  <a:srgbClr val="FFFF00"/>
                </a:highlight>
              </a:rPr>
              <a:t>：</a:t>
            </a:r>
            <a:r>
              <a:rPr lang="en-US" altLang="zh-TW" sz="2000" dirty="0">
                <a:highlight>
                  <a:srgbClr val="FFFF00"/>
                </a:highlight>
              </a:rPr>
              <a:t>B2B </a:t>
            </a:r>
            <a:r>
              <a:rPr lang="zh-TW" altLang="en-US" sz="2000" dirty="0">
                <a:highlight>
                  <a:srgbClr val="FFFF00"/>
                </a:highlight>
              </a:rPr>
              <a:t>商務</a:t>
            </a:r>
            <a:r>
              <a:rPr lang="en-US" altLang="zh-TW" sz="2000" dirty="0">
                <a:highlight>
                  <a:srgbClr val="FFFF00"/>
                </a:highlight>
              </a:rPr>
              <a:t> 2011-2020</a:t>
            </a:r>
            <a:r>
              <a:rPr lang="zh-TW" altLang="en-US" sz="2000" dirty="0">
                <a:highlight>
                  <a:srgbClr val="FFFF00"/>
                </a:highlight>
              </a:rPr>
              <a:t>的增長情況</a:t>
            </a:r>
          </a:p>
        </p:txBody>
      </p:sp>
    </p:spTree>
    <p:extLst>
      <p:ext uri="{BB962C8B-B14F-4D97-AF65-F5344CB8AC3E}">
        <p14:creationId xmlns:p14="http://schemas.microsoft.com/office/powerpoint/2010/main" val="3826343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Benefits and Challenges of B2B </a:t>
            </a:r>
            <a:br>
              <a:rPr lang="en-US" dirty="0"/>
            </a:br>
            <a:r>
              <a:rPr lang="en-US" dirty="0"/>
              <a:t>E-commerce (1 of 2)</a:t>
            </a:r>
          </a:p>
        </p:txBody>
      </p:sp>
      <p:sp>
        <p:nvSpPr>
          <p:cNvPr id="3" name="Content Placeholder 2"/>
          <p:cNvSpPr>
            <a:spLocks noGrp="1"/>
          </p:cNvSpPr>
          <p:nvPr>
            <p:ph idx="1"/>
          </p:nvPr>
        </p:nvSpPr>
        <p:spPr/>
        <p:txBody>
          <a:bodyPr/>
          <a:lstStyle/>
          <a:p>
            <a:r>
              <a:rPr lang="en-US" dirty="0"/>
              <a:t>Lower administrative costs</a:t>
            </a:r>
          </a:p>
          <a:p>
            <a:r>
              <a:rPr lang="en-US" dirty="0"/>
              <a:t>Lower search costs for buyers</a:t>
            </a:r>
          </a:p>
          <a:p>
            <a:r>
              <a:rPr lang="en-US" dirty="0"/>
              <a:t>Reduced inventory costs</a:t>
            </a:r>
          </a:p>
          <a:p>
            <a:r>
              <a:rPr lang="en-US" dirty="0"/>
              <a:t>Lower transaction costs</a:t>
            </a:r>
          </a:p>
          <a:p>
            <a:r>
              <a:rPr lang="en-US" dirty="0"/>
              <a:t>Increased production flexibility by ensuring just-in-time parts delivery</a:t>
            </a:r>
          </a:p>
          <a:p>
            <a:r>
              <a:rPr lang="en-US" dirty="0"/>
              <a:t>Improved quality of products by increasing cooperation among buyers and sellers</a:t>
            </a:r>
          </a:p>
        </p:txBody>
      </p:sp>
      <p:sp>
        <p:nvSpPr>
          <p:cNvPr id="4" name="文字方塊 3">
            <a:extLst>
              <a:ext uri="{FF2B5EF4-FFF2-40B4-BE49-F238E27FC236}">
                <a16:creationId xmlns:a16="http://schemas.microsoft.com/office/drawing/2014/main" xmlns="" id="{60F11F65-1782-4A76-9053-F32759CDF716}"/>
              </a:ext>
            </a:extLst>
          </p:cNvPr>
          <p:cNvSpPr txBox="1"/>
          <p:nvPr/>
        </p:nvSpPr>
        <p:spPr>
          <a:xfrm>
            <a:off x="4267200" y="912542"/>
            <a:ext cx="4616970" cy="400110"/>
          </a:xfrm>
          <a:prstGeom prst="rect">
            <a:avLst/>
          </a:prstGeom>
          <a:noFill/>
        </p:spPr>
        <p:txBody>
          <a:bodyPr wrap="none" rtlCol="0">
            <a:spAutoFit/>
          </a:bodyPr>
          <a:lstStyle/>
          <a:p>
            <a:r>
              <a:rPr lang="en-US" altLang="zh-TW" sz="2000" dirty="0">
                <a:highlight>
                  <a:srgbClr val="FFFF00"/>
                </a:highlight>
              </a:rPr>
              <a:t>B2B</a:t>
            </a:r>
            <a:r>
              <a:rPr lang="zh-TW" altLang="en-US" sz="2000" dirty="0">
                <a:highlight>
                  <a:srgbClr val="FFFF00"/>
                </a:highlight>
              </a:rPr>
              <a:t>電子商務的潛在優勢和挑戰（</a:t>
            </a:r>
            <a:r>
              <a:rPr lang="en-US" altLang="zh-TW" sz="2000" dirty="0">
                <a:highlight>
                  <a:srgbClr val="FFFF00"/>
                </a:highlight>
              </a:rPr>
              <a:t>1/2</a:t>
            </a:r>
            <a:r>
              <a:rPr lang="zh-TW" altLang="en-US" sz="2000" dirty="0">
                <a:highlight>
                  <a:srgbClr val="FFFF00"/>
                </a:highlight>
              </a:rPr>
              <a:t>）</a:t>
            </a:r>
          </a:p>
        </p:txBody>
      </p:sp>
      <p:sp>
        <p:nvSpPr>
          <p:cNvPr id="5" name="文字方塊 4">
            <a:extLst>
              <a:ext uri="{FF2B5EF4-FFF2-40B4-BE49-F238E27FC236}">
                <a16:creationId xmlns:a16="http://schemas.microsoft.com/office/drawing/2014/main" xmlns="" id="{BD42B1F1-F7F7-4F13-9358-C09EC4EBE4F3}"/>
              </a:ext>
            </a:extLst>
          </p:cNvPr>
          <p:cNvSpPr txBox="1"/>
          <p:nvPr/>
        </p:nvSpPr>
        <p:spPr>
          <a:xfrm>
            <a:off x="4953000" y="1703480"/>
            <a:ext cx="1620957" cy="338554"/>
          </a:xfrm>
          <a:prstGeom prst="rect">
            <a:avLst/>
          </a:prstGeom>
          <a:noFill/>
        </p:spPr>
        <p:txBody>
          <a:bodyPr wrap="none" rtlCol="0">
            <a:spAutoFit/>
          </a:bodyPr>
          <a:lstStyle/>
          <a:p>
            <a:r>
              <a:rPr lang="zh-TW" altLang="en-US" sz="1600" dirty="0">
                <a:highlight>
                  <a:srgbClr val="FFFF00"/>
                </a:highlight>
              </a:rPr>
              <a:t>降低管理的成本</a:t>
            </a:r>
          </a:p>
        </p:txBody>
      </p:sp>
      <p:sp>
        <p:nvSpPr>
          <p:cNvPr id="6" name="文字方塊 5">
            <a:extLst>
              <a:ext uri="{FF2B5EF4-FFF2-40B4-BE49-F238E27FC236}">
                <a16:creationId xmlns:a16="http://schemas.microsoft.com/office/drawing/2014/main" xmlns="" id="{587C8D49-A2B0-41E0-818D-EAD45F4F1691}"/>
              </a:ext>
            </a:extLst>
          </p:cNvPr>
          <p:cNvSpPr txBox="1"/>
          <p:nvPr/>
        </p:nvSpPr>
        <p:spPr>
          <a:xfrm>
            <a:off x="5562600" y="2285209"/>
            <a:ext cx="2031325" cy="338554"/>
          </a:xfrm>
          <a:prstGeom prst="rect">
            <a:avLst/>
          </a:prstGeom>
          <a:noFill/>
        </p:spPr>
        <p:txBody>
          <a:bodyPr wrap="none" rtlCol="0">
            <a:spAutoFit/>
          </a:bodyPr>
          <a:lstStyle/>
          <a:p>
            <a:r>
              <a:rPr lang="zh-TW" altLang="en-US" sz="1600" dirty="0">
                <a:highlight>
                  <a:srgbClr val="FFFF00"/>
                </a:highlight>
              </a:rPr>
              <a:t>為買家降低搜尋成本</a:t>
            </a:r>
          </a:p>
        </p:txBody>
      </p:sp>
      <p:sp>
        <p:nvSpPr>
          <p:cNvPr id="7" name="文字方塊 6">
            <a:extLst>
              <a:ext uri="{FF2B5EF4-FFF2-40B4-BE49-F238E27FC236}">
                <a16:creationId xmlns:a16="http://schemas.microsoft.com/office/drawing/2014/main" xmlns="" id="{A9491485-7B0F-4D43-A098-8F4B9E4A2244}"/>
              </a:ext>
            </a:extLst>
          </p:cNvPr>
          <p:cNvSpPr txBox="1"/>
          <p:nvPr/>
        </p:nvSpPr>
        <p:spPr>
          <a:xfrm>
            <a:off x="4644758" y="2911311"/>
            <a:ext cx="1415772" cy="338554"/>
          </a:xfrm>
          <a:prstGeom prst="rect">
            <a:avLst/>
          </a:prstGeom>
          <a:noFill/>
        </p:spPr>
        <p:txBody>
          <a:bodyPr wrap="none" rtlCol="0">
            <a:spAutoFit/>
          </a:bodyPr>
          <a:lstStyle/>
          <a:p>
            <a:r>
              <a:rPr lang="zh-TW" altLang="en-US" sz="1600" dirty="0">
                <a:highlight>
                  <a:srgbClr val="FFFF00"/>
                </a:highlight>
              </a:rPr>
              <a:t>降低庫存成本</a:t>
            </a:r>
          </a:p>
        </p:txBody>
      </p:sp>
      <p:sp>
        <p:nvSpPr>
          <p:cNvPr id="8" name="文字方塊 7">
            <a:extLst>
              <a:ext uri="{FF2B5EF4-FFF2-40B4-BE49-F238E27FC236}">
                <a16:creationId xmlns:a16="http://schemas.microsoft.com/office/drawing/2014/main" xmlns="" id="{C41C78F3-8997-451E-B78C-1D0F79EEE919}"/>
              </a:ext>
            </a:extLst>
          </p:cNvPr>
          <p:cNvSpPr txBox="1"/>
          <p:nvPr/>
        </p:nvSpPr>
        <p:spPr>
          <a:xfrm>
            <a:off x="4524785" y="3571556"/>
            <a:ext cx="1415772" cy="338554"/>
          </a:xfrm>
          <a:prstGeom prst="rect">
            <a:avLst/>
          </a:prstGeom>
          <a:noFill/>
        </p:spPr>
        <p:txBody>
          <a:bodyPr wrap="none" rtlCol="0">
            <a:spAutoFit/>
          </a:bodyPr>
          <a:lstStyle/>
          <a:p>
            <a:r>
              <a:rPr lang="zh-TW" altLang="en-US" sz="1600" dirty="0">
                <a:highlight>
                  <a:srgbClr val="FFFF00"/>
                </a:highlight>
              </a:rPr>
              <a:t>降低交易成本</a:t>
            </a:r>
          </a:p>
        </p:txBody>
      </p:sp>
      <p:sp>
        <p:nvSpPr>
          <p:cNvPr id="9" name="文字方塊 8">
            <a:extLst>
              <a:ext uri="{FF2B5EF4-FFF2-40B4-BE49-F238E27FC236}">
                <a16:creationId xmlns:a16="http://schemas.microsoft.com/office/drawing/2014/main" xmlns="" id="{C40628F0-FDA0-4F81-ABD8-88D5C8D2AA95}"/>
              </a:ext>
            </a:extLst>
          </p:cNvPr>
          <p:cNvSpPr txBox="1"/>
          <p:nvPr/>
        </p:nvSpPr>
        <p:spPr>
          <a:xfrm>
            <a:off x="3723622" y="4606402"/>
            <a:ext cx="3672800" cy="338554"/>
          </a:xfrm>
          <a:prstGeom prst="rect">
            <a:avLst/>
          </a:prstGeom>
          <a:noFill/>
        </p:spPr>
        <p:txBody>
          <a:bodyPr wrap="none" rtlCol="0">
            <a:spAutoFit/>
          </a:bodyPr>
          <a:lstStyle/>
          <a:p>
            <a:r>
              <a:rPr lang="zh-TW" altLang="en-US" sz="1600" dirty="0">
                <a:highlight>
                  <a:srgbClr val="FFFF00"/>
                </a:highlight>
              </a:rPr>
              <a:t>透過確保即時零件交付提高生產靈活性</a:t>
            </a:r>
          </a:p>
        </p:txBody>
      </p:sp>
      <p:sp>
        <p:nvSpPr>
          <p:cNvPr id="10" name="文字方塊 9">
            <a:extLst>
              <a:ext uri="{FF2B5EF4-FFF2-40B4-BE49-F238E27FC236}">
                <a16:creationId xmlns:a16="http://schemas.microsoft.com/office/drawing/2014/main" xmlns="" id="{874DFA20-0340-45E7-AE80-65AA32FF028B}"/>
              </a:ext>
            </a:extLst>
          </p:cNvPr>
          <p:cNvSpPr txBox="1"/>
          <p:nvPr/>
        </p:nvSpPr>
        <p:spPr>
          <a:xfrm>
            <a:off x="4031399" y="5998986"/>
            <a:ext cx="4493538" cy="338554"/>
          </a:xfrm>
          <a:prstGeom prst="rect">
            <a:avLst/>
          </a:prstGeom>
          <a:noFill/>
        </p:spPr>
        <p:txBody>
          <a:bodyPr wrap="none" rtlCol="0">
            <a:spAutoFit/>
          </a:bodyPr>
          <a:lstStyle/>
          <a:p>
            <a:r>
              <a:rPr lang="zh-TW" altLang="en-US" sz="1600" dirty="0">
                <a:highlight>
                  <a:srgbClr val="FFFF00"/>
                </a:highlight>
              </a:rPr>
              <a:t>通過增加買家和賣家之間的合作來提高產品品質</a:t>
            </a:r>
          </a:p>
        </p:txBody>
      </p:sp>
    </p:spTree>
    <p:extLst>
      <p:ext uri="{BB962C8B-B14F-4D97-AF65-F5344CB8AC3E}">
        <p14:creationId xmlns:p14="http://schemas.microsoft.com/office/powerpoint/2010/main" val="3570252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Benefits and Challenges of B2B </a:t>
            </a:r>
            <a:br>
              <a:rPr lang="en-US" dirty="0"/>
            </a:br>
            <a:r>
              <a:rPr lang="en-US" dirty="0"/>
              <a:t>E-commerce (2 of 2) </a:t>
            </a:r>
            <a:r>
              <a:rPr lang="en-US" altLang="zh-TW" sz="1600" dirty="0">
                <a:highlight>
                  <a:srgbClr val="FFFF00"/>
                </a:highlight>
              </a:rPr>
              <a:t>B2B</a:t>
            </a:r>
            <a:r>
              <a:rPr lang="zh-TW" altLang="en-US" sz="1600" dirty="0">
                <a:highlight>
                  <a:srgbClr val="FFFF00"/>
                </a:highlight>
              </a:rPr>
              <a:t>的潛在優勢和挑戰 電子商務（</a:t>
            </a:r>
            <a:r>
              <a:rPr lang="en-US" altLang="zh-TW" sz="1600" dirty="0">
                <a:highlight>
                  <a:srgbClr val="FFFF00"/>
                </a:highlight>
              </a:rPr>
              <a:t>2/2</a:t>
            </a:r>
            <a:r>
              <a:rPr lang="zh-TW" altLang="en-US" sz="1600" dirty="0">
                <a:highlight>
                  <a:srgbClr val="FFFF00"/>
                </a:highlight>
              </a:rPr>
              <a:t>）</a:t>
            </a:r>
            <a:endParaRPr lang="en-US" sz="1600" dirty="0">
              <a:highlight>
                <a:srgbClr val="FFFF00"/>
              </a:highlight>
            </a:endParaRPr>
          </a:p>
        </p:txBody>
      </p:sp>
      <p:sp>
        <p:nvSpPr>
          <p:cNvPr id="3" name="Content Placeholder 2"/>
          <p:cNvSpPr>
            <a:spLocks noGrp="1"/>
          </p:cNvSpPr>
          <p:nvPr>
            <p:ph idx="1"/>
          </p:nvPr>
        </p:nvSpPr>
        <p:spPr/>
        <p:txBody>
          <a:bodyPr/>
          <a:lstStyle/>
          <a:p>
            <a:pPr>
              <a:defRPr/>
            </a:pPr>
            <a:r>
              <a:rPr lang="en-US" dirty="0"/>
              <a:t>Decreased product cycle time </a:t>
            </a:r>
            <a:r>
              <a:rPr lang="zh-TW" altLang="en-US" sz="1600" dirty="0">
                <a:highlight>
                  <a:srgbClr val="FFFF00"/>
                </a:highlight>
              </a:rPr>
              <a:t>減少產品週期時間</a:t>
            </a:r>
          </a:p>
          <a:p>
            <a:pPr>
              <a:defRPr/>
            </a:pPr>
            <a:r>
              <a:rPr lang="en-US" dirty="0"/>
              <a:t>Increased opportunities for collaboration </a:t>
            </a:r>
            <a:r>
              <a:rPr lang="zh-TW" altLang="en-US" sz="1600" dirty="0">
                <a:highlight>
                  <a:srgbClr val="FFFF00"/>
                </a:highlight>
              </a:rPr>
              <a:t>加合作機會</a:t>
            </a:r>
            <a:endParaRPr lang="en-US" sz="1600" dirty="0">
              <a:highlight>
                <a:srgbClr val="FFFF00"/>
              </a:highlight>
            </a:endParaRPr>
          </a:p>
          <a:p>
            <a:pPr>
              <a:defRPr/>
            </a:pPr>
            <a:r>
              <a:rPr lang="en-US" dirty="0"/>
              <a:t>Greater price transparency </a:t>
            </a:r>
            <a:r>
              <a:rPr lang="zh-TW" altLang="en-US" sz="1600" dirty="0">
                <a:highlight>
                  <a:srgbClr val="FFFF00"/>
                </a:highlight>
              </a:rPr>
              <a:t>更高的價格透明度</a:t>
            </a:r>
            <a:endParaRPr lang="en-US" sz="1600" dirty="0">
              <a:highlight>
                <a:srgbClr val="FFFF00"/>
              </a:highlight>
            </a:endParaRPr>
          </a:p>
          <a:p>
            <a:pPr>
              <a:defRPr/>
            </a:pPr>
            <a:r>
              <a:rPr lang="en-US" dirty="0"/>
              <a:t>Increased visibility, real-time information sharing</a:t>
            </a:r>
            <a:br>
              <a:rPr lang="en-US" dirty="0"/>
            </a:br>
            <a:r>
              <a:rPr lang="zh-TW" altLang="en-US" sz="1600" dirty="0">
                <a:highlight>
                  <a:srgbClr val="FFFF00"/>
                </a:highlight>
              </a:rPr>
              <a:t>提高可視性，實時分享信息</a:t>
            </a:r>
            <a:endParaRPr lang="en-US" sz="1600" dirty="0">
              <a:highlight>
                <a:srgbClr val="FFFF00"/>
              </a:highlight>
            </a:endParaRPr>
          </a:p>
          <a:p>
            <a:pPr>
              <a:defRPr/>
            </a:pPr>
            <a:r>
              <a:rPr lang="en-US" dirty="0"/>
              <a:t>However, some risk is posed by increased globalization and consolidation</a:t>
            </a:r>
            <a:br>
              <a:rPr lang="en-US" dirty="0"/>
            </a:br>
            <a:r>
              <a:rPr lang="zh-TW" altLang="en-US" sz="1600" dirty="0">
                <a:highlight>
                  <a:srgbClr val="FFFF00"/>
                </a:highlight>
              </a:rPr>
              <a:t>然而，全球化和合併增加了一些風險</a:t>
            </a:r>
            <a:endParaRPr lang="en-US" sz="1600" dirty="0">
              <a:highlight>
                <a:srgbClr val="FFFF00"/>
              </a:highlight>
            </a:endParaRPr>
          </a:p>
        </p:txBody>
      </p:sp>
    </p:spTree>
    <p:extLst>
      <p:ext uri="{BB962C8B-B14F-4D97-AF65-F5344CB8AC3E}">
        <p14:creationId xmlns:p14="http://schemas.microsoft.com/office/powerpoint/2010/main" val="1260081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1097280"/>
          </a:xfrm>
        </p:spPr>
        <p:txBody>
          <a:bodyPr anchor="t"/>
          <a:lstStyle/>
          <a:p>
            <a:r>
              <a:rPr lang="en-US" dirty="0"/>
              <a:t>Insight on Society: </a:t>
            </a:r>
            <a:r>
              <a:rPr lang="en-US" altLang="en-US" dirty="0"/>
              <a:t>Where’s My iPad? Su</a:t>
            </a:r>
            <a:r>
              <a:rPr lang="en-US" altLang="en-US" dirty="0">
                <a:solidFill>
                  <a:schemeClr val="accent5"/>
                </a:solidFill>
              </a:rPr>
              <a:t>ppl</a:t>
            </a:r>
            <a:r>
              <a:rPr lang="en-US" altLang="en-US" dirty="0"/>
              <a:t>y Chain Risk and Vulnerability</a:t>
            </a:r>
            <a:br>
              <a:rPr lang="en-US" altLang="en-US" dirty="0"/>
            </a:br>
            <a:r>
              <a:rPr lang="zh-TW" altLang="en-US" sz="1600" dirty="0">
                <a:solidFill>
                  <a:schemeClr val="accent5"/>
                </a:solidFill>
                <a:highlight>
                  <a:srgbClr val="FFFF00"/>
                </a:highlight>
              </a:rPr>
              <a:t>洞察社會：我的</a:t>
            </a:r>
            <a:r>
              <a:rPr lang="en-US" altLang="zh-TW" sz="1600" dirty="0">
                <a:solidFill>
                  <a:schemeClr val="accent5"/>
                </a:solidFill>
                <a:highlight>
                  <a:srgbClr val="FFFF00"/>
                </a:highlight>
              </a:rPr>
              <a:t>iPad</a:t>
            </a:r>
            <a:r>
              <a:rPr lang="zh-TW" altLang="en-US" sz="1600" dirty="0">
                <a:solidFill>
                  <a:schemeClr val="accent5"/>
                </a:solidFill>
                <a:highlight>
                  <a:srgbClr val="FFFF00"/>
                </a:highlight>
              </a:rPr>
              <a:t>在哪裡？ 供應鏈風險和漏洞</a:t>
            </a:r>
            <a:r>
              <a:rPr lang="en-US" altLang="en-US" sz="1600" dirty="0">
                <a:solidFill>
                  <a:schemeClr val="accent5"/>
                </a:solidFill>
                <a:highlight>
                  <a:srgbClr val="FFFF00"/>
                </a:highlight>
                <a:latin typeface="+mn-lt"/>
                <a:ea typeface="+mn-ea"/>
                <a:cs typeface="+mn-cs"/>
              </a:rPr>
              <a:t/>
            </a:r>
            <a:br>
              <a:rPr lang="en-US" altLang="en-US" sz="1600" dirty="0">
                <a:solidFill>
                  <a:schemeClr val="accent5"/>
                </a:solidFill>
                <a:highlight>
                  <a:srgbClr val="FFFF00"/>
                </a:highlight>
                <a:latin typeface="+mn-lt"/>
                <a:ea typeface="+mn-ea"/>
                <a:cs typeface="+mn-cs"/>
              </a:rPr>
            </a:br>
            <a:endParaRPr lang="en-US" sz="1600" dirty="0">
              <a:solidFill>
                <a:schemeClr val="accent5"/>
              </a:solidFill>
              <a:highlight>
                <a:srgbClr val="FFFF00"/>
              </a:highlight>
              <a:latin typeface="+mn-lt"/>
              <a:ea typeface="+mn-ea"/>
              <a:cs typeface="+mn-cs"/>
            </a:endParaRPr>
          </a:p>
        </p:txBody>
      </p:sp>
      <p:sp>
        <p:nvSpPr>
          <p:cNvPr id="3" name="Content Placeholder 2"/>
          <p:cNvSpPr>
            <a:spLocks noGrp="1"/>
          </p:cNvSpPr>
          <p:nvPr>
            <p:ph idx="1"/>
          </p:nvPr>
        </p:nvSpPr>
        <p:spPr>
          <a:xfrm>
            <a:off x="457200" y="1676400"/>
            <a:ext cx="8229600" cy="4449763"/>
          </a:xfrm>
        </p:spPr>
        <p:txBody>
          <a:bodyPr/>
          <a:lstStyle/>
          <a:p>
            <a:pPr lvl="1"/>
            <a:r>
              <a:rPr lang="en-US" dirty="0"/>
              <a:t>Class discussion: </a:t>
            </a:r>
            <a:r>
              <a:rPr lang="zh-TW" altLang="en-US" sz="1600" dirty="0">
                <a:highlight>
                  <a:srgbClr val="FFFF00"/>
                </a:highlight>
              </a:rPr>
              <a:t>課堂討論：</a:t>
            </a:r>
            <a:endParaRPr lang="en-US" sz="1600" dirty="0">
              <a:highlight>
                <a:srgbClr val="FFFF00"/>
              </a:highlight>
            </a:endParaRPr>
          </a:p>
          <a:p>
            <a:pPr lvl="1"/>
            <a:r>
              <a:rPr lang="en-US" dirty="0"/>
              <a:t>Why does concentrating production on fewer suppliers also concentrate risk? </a:t>
            </a:r>
            <a:r>
              <a:rPr lang="zh-TW" altLang="en-US" sz="1600" dirty="0">
                <a:highlight>
                  <a:srgbClr val="FFFF00"/>
                </a:highlight>
              </a:rPr>
              <a:t>為什麼在更少的供應商上集中生產也會集中風險？</a:t>
            </a:r>
            <a:endParaRPr lang="en-US" sz="1600" dirty="0">
              <a:highlight>
                <a:srgbClr val="FFFF00"/>
              </a:highlight>
            </a:endParaRPr>
          </a:p>
          <a:p>
            <a:pPr lvl="1"/>
            <a:r>
              <a:rPr lang="en-US" dirty="0"/>
              <a:t>How does globalization play a part in increased risk?</a:t>
            </a:r>
            <a:br>
              <a:rPr lang="en-US" dirty="0"/>
            </a:br>
            <a:r>
              <a:rPr lang="zh-TW" altLang="en-US" sz="1600" dirty="0">
                <a:highlight>
                  <a:srgbClr val="FFFF00"/>
                </a:highlight>
              </a:rPr>
              <a:t>全球化如何在增加風險方面發揮作用？</a:t>
            </a:r>
            <a:endParaRPr lang="en-US" sz="1600" dirty="0">
              <a:highlight>
                <a:srgbClr val="FFFF00"/>
              </a:highlight>
            </a:endParaRPr>
          </a:p>
          <a:p>
            <a:pPr lvl="1"/>
            <a:r>
              <a:rPr lang="en-US" dirty="0"/>
              <a:t>What types of procedures could be implemented, given increased globalization, to reduce risk?</a:t>
            </a:r>
            <a:br>
              <a:rPr lang="en-US" dirty="0"/>
            </a:br>
            <a:r>
              <a:rPr lang="zh-TW" altLang="en-US" sz="1600" dirty="0">
                <a:highlight>
                  <a:srgbClr val="FFFF00"/>
                </a:highlight>
              </a:rPr>
              <a:t> 考慮到全球化日益加劇，可以採取哪些類型的程序來降低風險？</a:t>
            </a:r>
            <a:endParaRPr lang="en-US" altLang="zh-TW" sz="1600" dirty="0">
              <a:highlight>
                <a:srgbClr val="FFFF00"/>
              </a:highlight>
            </a:endParaRPr>
          </a:p>
          <a:p>
            <a:pPr lvl="1"/>
            <a:endParaRPr lang="en-US" dirty="0"/>
          </a:p>
        </p:txBody>
      </p:sp>
    </p:spTree>
    <p:extLst>
      <p:ext uri="{BB962C8B-B14F-4D97-AF65-F5344CB8AC3E}">
        <p14:creationId xmlns:p14="http://schemas.microsoft.com/office/powerpoint/2010/main" val="262599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Procurement Process and the Supply Chain </a:t>
            </a:r>
            <a:r>
              <a:rPr lang="zh-TW" altLang="en-US" sz="1600" dirty="0">
                <a:highlight>
                  <a:srgbClr val="FFFF00"/>
                </a:highlight>
              </a:rPr>
              <a:t>採購流程和供應鏈</a:t>
            </a:r>
            <a:endParaRPr lang="en-US" sz="1600" dirty="0">
              <a:highlight>
                <a:srgbClr val="FFFF00"/>
              </a:highlight>
            </a:endParaRPr>
          </a:p>
        </p:txBody>
      </p:sp>
      <p:sp>
        <p:nvSpPr>
          <p:cNvPr id="3" name="Content Placeholder 2"/>
          <p:cNvSpPr>
            <a:spLocks noGrp="1"/>
          </p:cNvSpPr>
          <p:nvPr>
            <p:ph idx="1"/>
          </p:nvPr>
        </p:nvSpPr>
        <p:spPr/>
        <p:txBody>
          <a:bodyPr/>
          <a:lstStyle/>
          <a:p>
            <a:r>
              <a:rPr lang="en-US" dirty="0"/>
              <a:t>Procurement process: </a:t>
            </a:r>
            <a:r>
              <a:rPr lang="zh-TW" altLang="en-US" sz="1600" dirty="0">
                <a:highlight>
                  <a:srgbClr val="FFFF00"/>
                </a:highlight>
              </a:rPr>
              <a:t>採購流程：</a:t>
            </a:r>
            <a:endParaRPr lang="en-US" sz="1600" dirty="0">
              <a:highlight>
                <a:srgbClr val="FFFF00"/>
              </a:highlight>
            </a:endParaRPr>
          </a:p>
          <a:p>
            <a:pPr lvl="1"/>
            <a:r>
              <a:rPr lang="en-US" dirty="0"/>
              <a:t>The way firms purchase materials they need to make products</a:t>
            </a:r>
            <a:br>
              <a:rPr lang="en-US" dirty="0"/>
            </a:br>
            <a:r>
              <a:rPr lang="zh-TW" altLang="en-US" sz="1600" dirty="0">
                <a:highlight>
                  <a:srgbClr val="FFFF00"/>
                </a:highlight>
              </a:rPr>
              <a:t>企業購買製造產品所需材料的方式</a:t>
            </a:r>
            <a:endParaRPr lang="en-US" sz="1600" dirty="0">
              <a:highlight>
                <a:srgbClr val="FFFF00"/>
              </a:highlight>
            </a:endParaRPr>
          </a:p>
          <a:p>
            <a:r>
              <a:rPr lang="en-US" dirty="0"/>
              <a:t>Steps in procurement process </a:t>
            </a:r>
            <a:r>
              <a:rPr lang="zh-TW" altLang="en-US" sz="1600" dirty="0">
                <a:highlight>
                  <a:srgbClr val="FFFF00"/>
                </a:highlight>
              </a:rPr>
              <a:t>採購流程中的步驟</a:t>
            </a:r>
            <a:endParaRPr lang="en-US" sz="1600" dirty="0">
              <a:highlight>
                <a:srgbClr val="FFFF00"/>
              </a:highlight>
            </a:endParaRPr>
          </a:p>
          <a:p>
            <a:pPr lvl="1"/>
            <a:r>
              <a:rPr lang="en-US" dirty="0"/>
              <a:t>Deciding who to buy from and what to pay </a:t>
            </a:r>
            <a:r>
              <a:rPr lang="zh-TW" altLang="en-US" sz="1600" dirty="0">
                <a:highlight>
                  <a:srgbClr val="FFFF00"/>
                </a:highlight>
              </a:rPr>
              <a:t>決定從誰購買和支付什麼</a:t>
            </a:r>
            <a:endParaRPr lang="en-US" sz="1600" dirty="0">
              <a:highlight>
                <a:srgbClr val="FFFF00"/>
              </a:highlight>
            </a:endParaRPr>
          </a:p>
          <a:p>
            <a:pPr lvl="1"/>
            <a:r>
              <a:rPr lang="en-US" dirty="0"/>
              <a:t>Completing transaction </a:t>
            </a:r>
            <a:r>
              <a:rPr lang="zh-TW" altLang="en-US" sz="1600" dirty="0">
                <a:highlight>
                  <a:srgbClr val="FFFF00"/>
                </a:highlight>
              </a:rPr>
              <a:t>完成交易</a:t>
            </a:r>
            <a:endParaRPr lang="en-US" sz="1600" dirty="0">
              <a:highlight>
                <a:srgbClr val="FFFF00"/>
              </a:highlight>
            </a:endParaRPr>
          </a:p>
          <a:p>
            <a:pPr lvl="1"/>
            <a:r>
              <a:rPr lang="en-US" dirty="0"/>
              <a:t>Each step is composed of many business processes and subactivities requiring data to be recorded in seller, buyer, and shipper information systems</a:t>
            </a:r>
            <a:br>
              <a:rPr lang="en-US" dirty="0"/>
            </a:br>
            <a:r>
              <a:rPr lang="zh-TW" altLang="en-US" sz="1600" dirty="0">
                <a:highlight>
                  <a:srgbClr val="FFFF00"/>
                </a:highlight>
              </a:rPr>
              <a:t>每一步都由許多業務流程和子活動組成，這些業務流程和子活動要求將數據記錄在賣家，買家和托運人信息系統中</a:t>
            </a:r>
            <a:endParaRPr lang="en-US" altLang="zh-TW" sz="1600" dirty="0">
              <a:highlight>
                <a:srgbClr val="FFFF00"/>
              </a:highlight>
            </a:endParaRPr>
          </a:p>
          <a:p>
            <a:pPr lvl="1"/>
            <a:endParaRPr lang="en-US" dirty="0"/>
          </a:p>
        </p:txBody>
      </p:sp>
    </p:spTree>
    <p:extLst>
      <p:ext uri="{BB962C8B-B14F-4D97-AF65-F5344CB8AC3E}">
        <p14:creationId xmlns:p14="http://schemas.microsoft.com/office/powerpoint/2010/main" val="3794239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12.3: The Procurement Process </a:t>
            </a:r>
            <a:r>
              <a:rPr lang="zh-TW" altLang="en-US" sz="1600" dirty="0">
                <a:highlight>
                  <a:srgbClr val="FFFF00"/>
                </a:highlight>
              </a:rPr>
              <a:t>採購流程</a:t>
            </a:r>
            <a:endParaRPr lang="en-US" sz="2000" dirty="0">
              <a:highlight>
                <a:srgbClr val="FFFF00"/>
              </a:highlight>
            </a:endParaRPr>
          </a:p>
        </p:txBody>
      </p:sp>
      <p:sp>
        <p:nvSpPr>
          <p:cNvPr id="4" name="Text Placeholder 3"/>
          <p:cNvSpPr>
            <a:spLocks noGrp="1"/>
          </p:cNvSpPr>
          <p:nvPr>
            <p:ph type="body" sz="quarter" idx="13"/>
          </p:nvPr>
        </p:nvSpPr>
        <p:spPr/>
        <p:txBody>
          <a:bodyPr/>
          <a:lstStyle/>
          <a:p>
            <a:endParaRPr lang="en-US" dirty="0"/>
          </a:p>
        </p:txBody>
      </p:sp>
      <p:pic>
        <p:nvPicPr>
          <p:cNvPr id="8" name="Picture 7" descr="Figure 12.3 illustrates the steps in the procurement process."/>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14509" y="1673688"/>
            <a:ext cx="7914981"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xmlns="" id="{6B299622-40F5-4A2D-939F-2ECB972FC687}"/>
              </a:ext>
            </a:extLst>
          </p:cNvPr>
          <p:cNvSpPr txBox="1"/>
          <p:nvPr/>
        </p:nvSpPr>
        <p:spPr>
          <a:xfrm>
            <a:off x="762000" y="1295400"/>
            <a:ext cx="7767490" cy="338554"/>
          </a:xfrm>
          <a:prstGeom prst="rect">
            <a:avLst/>
          </a:prstGeom>
          <a:noFill/>
        </p:spPr>
        <p:txBody>
          <a:bodyPr wrap="square" rtlCol="0">
            <a:spAutoFit/>
          </a:bodyPr>
          <a:lstStyle/>
          <a:p>
            <a:pPr algn="ctr"/>
            <a:r>
              <a:rPr lang="en-US" altLang="zh-TW" sz="1600" dirty="0">
                <a:highlight>
                  <a:srgbClr val="FFFF00"/>
                </a:highlight>
              </a:rPr>
              <a:t>1.</a:t>
            </a:r>
            <a:r>
              <a:rPr lang="zh-TW" altLang="en-US" sz="1600" dirty="0">
                <a:highlight>
                  <a:srgbClr val="FFFF00"/>
                </a:highlight>
              </a:rPr>
              <a:t>查詢　  　</a:t>
            </a:r>
            <a:r>
              <a:rPr lang="en-US" altLang="zh-TW" sz="1600" dirty="0">
                <a:highlight>
                  <a:srgbClr val="FFFF00"/>
                </a:highlight>
              </a:rPr>
              <a:t>2.</a:t>
            </a:r>
            <a:r>
              <a:rPr lang="zh-TW" altLang="en-US" sz="1600" dirty="0">
                <a:highlight>
                  <a:srgbClr val="FFFF00"/>
                </a:highlight>
              </a:rPr>
              <a:t>合格　 　 </a:t>
            </a:r>
            <a:r>
              <a:rPr lang="en-US" altLang="zh-TW" sz="1600" dirty="0">
                <a:highlight>
                  <a:srgbClr val="FFFF00"/>
                </a:highlight>
              </a:rPr>
              <a:t>3.</a:t>
            </a:r>
            <a:r>
              <a:rPr lang="zh-TW" altLang="en-US" sz="1600" dirty="0">
                <a:highlight>
                  <a:srgbClr val="FFFF00"/>
                </a:highlight>
              </a:rPr>
              <a:t>談判　 　 </a:t>
            </a:r>
            <a:r>
              <a:rPr lang="en-US" altLang="zh-TW" sz="1600" dirty="0">
                <a:highlight>
                  <a:srgbClr val="FFFF00"/>
                </a:highlight>
              </a:rPr>
              <a:t>4.</a:t>
            </a:r>
            <a:r>
              <a:rPr lang="zh-TW" altLang="en-US" sz="1600" dirty="0">
                <a:highlight>
                  <a:srgbClr val="FFFF00"/>
                </a:highlight>
              </a:rPr>
              <a:t>採購訂單 　　 </a:t>
            </a:r>
            <a:r>
              <a:rPr lang="en-US" altLang="zh-TW" sz="1600" dirty="0">
                <a:highlight>
                  <a:srgbClr val="FFFF00"/>
                </a:highlight>
              </a:rPr>
              <a:t>5.</a:t>
            </a:r>
            <a:r>
              <a:rPr lang="zh-TW" altLang="en-US" sz="1600" dirty="0">
                <a:highlight>
                  <a:srgbClr val="FFFF00"/>
                </a:highlight>
              </a:rPr>
              <a:t>發票　 　 </a:t>
            </a:r>
            <a:r>
              <a:rPr lang="en-US" altLang="zh-TW" sz="1600" dirty="0">
                <a:highlight>
                  <a:srgbClr val="FFFF00"/>
                </a:highlight>
              </a:rPr>
              <a:t>6.</a:t>
            </a:r>
            <a:r>
              <a:rPr lang="zh-TW" altLang="en-US" sz="1600" dirty="0">
                <a:highlight>
                  <a:srgbClr val="FFFF00"/>
                </a:highlight>
              </a:rPr>
              <a:t>運輸　 　 </a:t>
            </a:r>
            <a:r>
              <a:rPr lang="en-US" altLang="zh-TW" sz="1600" dirty="0">
                <a:highlight>
                  <a:srgbClr val="FFFF00"/>
                </a:highlight>
              </a:rPr>
              <a:t>7.</a:t>
            </a:r>
            <a:r>
              <a:rPr lang="zh-TW" altLang="en-US" sz="1600" dirty="0">
                <a:highlight>
                  <a:srgbClr val="FFFF00"/>
                </a:highlight>
              </a:rPr>
              <a:t>匯款      </a:t>
            </a:r>
          </a:p>
        </p:txBody>
      </p:sp>
    </p:spTree>
    <p:extLst>
      <p:ext uri="{BB962C8B-B14F-4D97-AF65-F5344CB8AC3E}">
        <p14:creationId xmlns:p14="http://schemas.microsoft.com/office/powerpoint/2010/main" val="2868575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699028"/>
          </a:xfrm>
        </p:spPr>
        <p:txBody>
          <a:bodyPr/>
          <a:lstStyle/>
          <a:p>
            <a:r>
              <a:rPr lang="en-US" dirty="0"/>
              <a:t>Types of Procurement (1 of 2) </a:t>
            </a:r>
            <a:r>
              <a:rPr lang="zh-TW" altLang="en-US" sz="1600" dirty="0">
                <a:highlight>
                  <a:srgbClr val="FFFF00"/>
                </a:highlight>
              </a:rPr>
              <a:t>採購類型（</a:t>
            </a:r>
            <a:r>
              <a:rPr lang="en-US" altLang="zh-TW" sz="1600" dirty="0">
                <a:highlight>
                  <a:srgbClr val="FFFF00"/>
                </a:highlight>
              </a:rPr>
              <a:t>1/2</a:t>
            </a:r>
            <a:r>
              <a:rPr lang="zh-TW" altLang="en-US" sz="1600" dirty="0">
                <a:highlight>
                  <a:srgbClr val="FFFF00"/>
                </a:highlight>
              </a:rPr>
              <a:t>）</a:t>
            </a:r>
            <a:endParaRPr lang="en-US" sz="2000" dirty="0">
              <a:highlight>
                <a:srgbClr val="FFFF00"/>
              </a:highlight>
            </a:endParaRPr>
          </a:p>
        </p:txBody>
      </p:sp>
      <p:sp>
        <p:nvSpPr>
          <p:cNvPr id="3" name="Content Placeholder 2"/>
          <p:cNvSpPr>
            <a:spLocks noGrp="1"/>
          </p:cNvSpPr>
          <p:nvPr>
            <p:ph idx="1"/>
          </p:nvPr>
        </p:nvSpPr>
        <p:spPr>
          <a:xfrm>
            <a:off x="469900" y="1166018"/>
            <a:ext cx="8229600" cy="4525963"/>
          </a:xfrm>
        </p:spPr>
        <p:txBody>
          <a:bodyPr/>
          <a:lstStyle/>
          <a:p>
            <a:r>
              <a:rPr lang="en-US" dirty="0"/>
              <a:t>Firms purchase two types of goods </a:t>
            </a:r>
            <a:r>
              <a:rPr lang="zh-TW" altLang="en-US" sz="1600" dirty="0">
                <a:highlight>
                  <a:srgbClr val="FFFF00"/>
                </a:highlight>
              </a:rPr>
              <a:t>公司購買兩種商品</a:t>
            </a:r>
            <a:endParaRPr lang="en-US" sz="1600" dirty="0">
              <a:highlight>
                <a:srgbClr val="FFFF00"/>
              </a:highlight>
            </a:endParaRPr>
          </a:p>
          <a:p>
            <a:pPr lvl="1"/>
            <a:r>
              <a:rPr lang="en-US" dirty="0"/>
              <a:t>Direct goods: Integrally involved in production process</a:t>
            </a:r>
            <a:br>
              <a:rPr lang="en-US" dirty="0"/>
            </a:br>
            <a:r>
              <a:rPr lang="zh-TW" altLang="en-US" sz="1600" dirty="0">
                <a:highlight>
                  <a:srgbClr val="FFFF00"/>
                </a:highlight>
              </a:rPr>
              <a:t>直接貨物：整體參與生產過程</a:t>
            </a:r>
            <a:endParaRPr lang="en-US" sz="1600" dirty="0">
              <a:highlight>
                <a:srgbClr val="FFFF00"/>
              </a:highlight>
            </a:endParaRPr>
          </a:p>
          <a:p>
            <a:pPr lvl="1"/>
            <a:r>
              <a:rPr lang="en-US" dirty="0"/>
              <a:t>Indirect goods: All goods not directly involved in production process (MRO goods</a:t>
            </a:r>
            <a:r>
              <a:rPr lang="en-US" dirty="0"/>
              <a:t>) [</a:t>
            </a:r>
            <a:r>
              <a:rPr lang="en-US" dirty="0">
                <a:solidFill>
                  <a:srgbClr val="FF0000"/>
                </a:solidFill>
              </a:rPr>
              <a:t>m</a:t>
            </a:r>
            <a:r>
              <a:rPr lang="en-US" dirty="0"/>
              <a:t>aintenance </a:t>
            </a:r>
            <a:r>
              <a:rPr lang="en-US" dirty="0">
                <a:solidFill>
                  <a:srgbClr val="FF0000"/>
                </a:solidFill>
              </a:rPr>
              <a:t>r</a:t>
            </a:r>
            <a:r>
              <a:rPr lang="en-US" dirty="0"/>
              <a:t>epair and </a:t>
            </a:r>
            <a:r>
              <a:rPr lang="en-US" dirty="0">
                <a:solidFill>
                  <a:srgbClr val="FF0000"/>
                </a:solidFill>
              </a:rPr>
              <a:t>o</a:t>
            </a:r>
            <a:r>
              <a:rPr lang="en-US" dirty="0"/>
              <a:t>peration]</a:t>
            </a:r>
            <a:r>
              <a:rPr lang="en-US" dirty="0"/>
              <a:t/>
            </a:r>
            <a:br>
              <a:rPr lang="en-US" dirty="0"/>
            </a:br>
            <a:r>
              <a:rPr lang="zh-TW" altLang="en-US" sz="1600" dirty="0">
                <a:highlight>
                  <a:srgbClr val="FFFF00"/>
                </a:highlight>
              </a:rPr>
              <a:t>間接商品：所有不直接參與生產過程的商品（</a:t>
            </a:r>
            <a:r>
              <a:rPr lang="en-US" altLang="zh-TW" sz="1600" dirty="0">
                <a:highlight>
                  <a:srgbClr val="FFFF00"/>
                </a:highlight>
              </a:rPr>
              <a:t>MRO</a:t>
            </a:r>
            <a:r>
              <a:rPr lang="zh-TW" altLang="en-US" sz="1600" dirty="0">
                <a:highlight>
                  <a:srgbClr val="FFFF00"/>
                </a:highlight>
              </a:rPr>
              <a:t>商品）</a:t>
            </a:r>
            <a:endParaRPr lang="en-US" sz="1600" dirty="0">
              <a:highlight>
                <a:srgbClr val="FFFF00"/>
              </a:highlight>
            </a:endParaRPr>
          </a:p>
          <a:p>
            <a:r>
              <a:rPr lang="en-US" dirty="0"/>
              <a:t>Firms use two methods to purchase </a:t>
            </a:r>
            <a:r>
              <a:rPr lang="zh-TW" altLang="en-US" sz="1600" dirty="0">
                <a:highlight>
                  <a:srgbClr val="FFFF00"/>
                </a:highlight>
              </a:rPr>
              <a:t>公司使用兩種方法購買</a:t>
            </a:r>
            <a:endParaRPr lang="en-US" sz="1600" dirty="0">
              <a:highlight>
                <a:srgbClr val="FFFF00"/>
              </a:highlight>
            </a:endParaRPr>
          </a:p>
          <a:p>
            <a:pPr lvl="2"/>
            <a:r>
              <a:rPr lang="en-US" dirty="0"/>
              <a:t>Contract purchasing:  </a:t>
            </a:r>
            <a:r>
              <a:rPr lang="zh-TW" altLang="en-US" dirty="0">
                <a:highlight>
                  <a:srgbClr val="FFFF00"/>
                </a:highlight>
              </a:rPr>
              <a:t>合同採購：</a:t>
            </a:r>
            <a:endParaRPr lang="en-US" dirty="0">
              <a:highlight>
                <a:srgbClr val="FFFF00"/>
              </a:highlight>
            </a:endParaRPr>
          </a:p>
          <a:p>
            <a:pPr lvl="2"/>
            <a:r>
              <a:rPr lang="en-US" dirty="0"/>
              <a:t>Involves long-term written agreements to purchase specified products, with agreed-upon terms and quality</a:t>
            </a:r>
            <a:br>
              <a:rPr lang="en-US" dirty="0"/>
            </a:br>
            <a:r>
              <a:rPr lang="zh-TW" altLang="en-US" dirty="0">
                <a:highlight>
                  <a:srgbClr val="FFFF00"/>
                </a:highlight>
              </a:rPr>
              <a:t>涉及長期書面協議，以協議條款和質量購買特定產品</a:t>
            </a:r>
            <a:endParaRPr lang="en-US" dirty="0">
              <a:highlight>
                <a:srgbClr val="FFFF00"/>
              </a:highlight>
            </a:endParaRPr>
          </a:p>
          <a:p>
            <a:pPr lvl="1"/>
            <a:r>
              <a:rPr lang="en-US" dirty="0"/>
              <a:t>Spot purchasing: </a:t>
            </a:r>
            <a:r>
              <a:rPr lang="zh-TW" altLang="en-US" sz="1600" dirty="0">
                <a:highlight>
                  <a:srgbClr val="FFFF00"/>
                </a:highlight>
              </a:rPr>
              <a:t>現貨採購：</a:t>
            </a:r>
            <a:endParaRPr lang="en-US" sz="1600" dirty="0">
              <a:highlight>
                <a:srgbClr val="FFFF00"/>
              </a:highlight>
            </a:endParaRPr>
          </a:p>
          <a:p>
            <a:pPr lvl="2"/>
            <a:r>
              <a:rPr lang="en-US" dirty="0"/>
              <a:t>Involves purchase of goods based on immediate needs in larger marketplaces that involve many suppliers</a:t>
            </a:r>
            <a:br>
              <a:rPr lang="en-US" dirty="0"/>
            </a:br>
            <a:r>
              <a:rPr lang="zh-TW" altLang="en-US" dirty="0">
                <a:highlight>
                  <a:srgbClr val="FFFF00"/>
                </a:highlight>
              </a:rPr>
              <a:t>在涉及許多供應商的較大市場中，根據當時需求購買商品</a:t>
            </a:r>
            <a:endParaRPr lang="en-US" dirty="0">
              <a:highlight>
                <a:srgbClr val="FFFF00"/>
              </a:highlight>
            </a:endParaRPr>
          </a:p>
        </p:txBody>
      </p:sp>
    </p:spTree>
    <p:extLst>
      <p:ext uri="{BB962C8B-B14F-4D97-AF65-F5344CB8AC3E}">
        <p14:creationId xmlns:p14="http://schemas.microsoft.com/office/powerpoint/2010/main" val="890525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Procurement (2 of 2) </a:t>
            </a:r>
            <a:r>
              <a:rPr lang="zh-TW" altLang="en-US" sz="1600" dirty="0">
                <a:highlight>
                  <a:srgbClr val="FFFF00"/>
                </a:highlight>
              </a:rPr>
              <a:t>採購類型（</a:t>
            </a:r>
            <a:r>
              <a:rPr lang="en-US" altLang="zh-TW" sz="1600" dirty="0">
                <a:highlight>
                  <a:srgbClr val="FFFF00"/>
                </a:highlight>
              </a:rPr>
              <a:t>2/2</a:t>
            </a:r>
            <a:r>
              <a:rPr lang="zh-TW" altLang="en-US" sz="1600" dirty="0">
                <a:highlight>
                  <a:srgbClr val="FFFF00"/>
                </a:highlight>
              </a:rPr>
              <a:t>）</a:t>
            </a:r>
            <a:endParaRPr lang="en-US" sz="2400" dirty="0"/>
          </a:p>
        </p:txBody>
      </p:sp>
      <p:sp>
        <p:nvSpPr>
          <p:cNvPr id="3" name="Content Placeholder 2"/>
          <p:cNvSpPr>
            <a:spLocks noGrp="1"/>
          </p:cNvSpPr>
          <p:nvPr>
            <p:ph idx="1"/>
          </p:nvPr>
        </p:nvSpPr>
        <p:spPr/>
        <p:txBody>
          <a:bodyPr/>
          <a:lstStyle/>
          <a:p>
            <a:r>
              <a:rPr lang="en-US" dirty="0"/>
              <a:t>Procurement is highly information intensive and labor intensive </a:t>
            </a:r>
            <a:r>
              <a:rPr lang="zh-TW" altLang="en-US" sz="1600" dirty="0">
                <a:highlight>
                  <a:srgbClr val="FFFF00"/>
                </a:highlight>
              </a:rPr>
              <a:t>採購是高度信息密集和勞動密集型的</a:t>
            </a:r>
            <a:endParaRPr lang="en-US" sz="1600" dirty="0">
              <a:highlight>
                <a:srgbClr val="FFFF00"/>
              </a:highlight>
            </a:endParaRPr>
          </a:p>
          <a:p>
            <a:pPr lvl="1"/>
            <a:r>
              <a:rPr lang="en-US" dirty="0"/>
              <a:t>Requires managing information among many corporate systems</a:t>
            </a:r>
            <a:br>
              <a:rPr lang="en-US" dirty="0"/>
            </a:br>
            <a:r>
              <a:rPr lang="zh-TW" altLang="en-US" sz="1600" dirty="0">
                <a:highlight>
                  <a:srgbClr val="FFFF00"/>
                </a:highlight>
              </a:rPr>
              <a:t>需要管理許多公司係統中的信息</a:t>
            </a:r>
            <a:endParaRPr lang="en-US" sz="1600" dirty="0">
              <a:highlight>
                <a:srgbClr val="FFFF00"/>
              </a:highlight>
            </a:endParaRPr>
          </a:p>
          <a:p>
            <a:pPr lvl="1"/>
            <a:r>
              <a:rPr lang="en-US" dirty="0"/>
              <a:t>Involves over 1 million U.S. workers </a:t>
            </a:r>
            <a:r>
              <a:rPr lang="zh-TW" altLang="en-US" sz="1600" dirty="0">
                <a:highlight>
                  <a:srgbClr val="FFFF00"/>
                </a:highlight>
              </a:rPr>
              <a:t>涉及超過</a:t>
            </a:r>
            <a:r>
              <a:rPr lang="en-US" altLang="zh-TW" sz="1600" dirty="0">
                <a:highlight>
                  <a:srgbClr val="FFFF00"/>
                </a:highlight>
              </a:rPr>
              <a:t>100</a:t>
            </a:r>
            <a:r>
              <a:rPr lang="zh-TW" altLang="en-US" sz="1600" dirty="0">
                <a:highlight>
                  <a:srgbClr val="FFFF00"/>
                </a:highlight>
              </a:rPr>
              <a:t>萬美國工人</a:t>
            </a:r>
            <a:endParaRPr lang="en-US" sz="1600" dirty="0">
              <a:highlight>
                <a:srgbClr val="FFFF00"/>
              </a:highlight>
            </a:endParaRPr>
          </a:p>
          <a:p>
            <a:r>
              <a:rPr lang="en-US" dirty="0"/>
              <a:t>Purchasing managers </a:t>
            </a:r>
            <a:r>
              <a:rPr lang="zh-TW" altLang="en-US" sz="1600" dirty="0">
                <a:highlight>
                  <a:srgbClr val="FFFF00"/>
                </a:highlight>
              </a:rPr>
              <a:t>採購經理</a:t>
            </a:r>
            <a:endParaRPr lang="en-US" sz="1600" dirty="0">
              <a:highlight>
                <a:srgbClr val="FFFF00"/>
              </a:highlight>
            </a:endParaRPr>
          </a:p>
          <a:p>
            <a:pPr lvl="1"/>
            <a:r>
              <a:rPr lang="en-US" dirty="0"/>
              <a:t>Key players in procurement process </a:t>
            </a:r>
            <a:r>
              <a:rPr lang="zh-TW" altLang="en-US" sz="1600" dirty="0">
                <a:highlight>
                  <a:srgbClr val="FFFF00"/>
                </a:highlight>
              </a:rPr>
              <a:t>採購過程中的關鍵角色</a:t>
            </a:r>
            <a:endParaRPr lang="en-US" sz="1600" dirty="0">
              <a:highlight>
                <a:srgbClr val="FFFF00"/>
              </a:highlight>
            </a:endParaRPr>
          </a:p>
          <a:p>
            <a:pPr lvl="1"/>
            <a:r>
              <a:rPr lang="en-US" dirty="0"/>
              <a:t>Key decision makers for adoption of B2B e-commerce solutions</a:t>
            </a:r>
            <a:br>
              <a:rPr lang="en-US" dirty="0"/>
            </a:br>
            <a:r>
              <a:rPr lang="zh-TW" altLang="en-US" sz="1600" dirty="0">
                <a:highlight>
                  <a:srgbClr val="FFFF00"/>
                </a:highlight>
              </a:rPr>
              <a:t>採用</a:t>
            </a:r>
            <a:r>
              <a:rPr lang="en-US" altLang="zh-TW" sz="1600" dirty="0">
                <a:highlight>
                  <a:srgbClr val="FFFF00"/>
                </a:highlight>
              </a:rPr>
              <a:t>B2B</a:t>
            </a:r>
            <a:r>
              <a:rPr lang="zh-TW" altLang="en-US" sz="1600" dirty="0">
                <a:highlight>
                  <a:srgbClr val="FFFF00"/>
                </a:highlight>
              </a:rPr>
              <a:t>電子商務解決方案的關鍵決策者</a:t>
            </a:r>
            <a:endParaRPr lang="en-US" sz="1600" dirty="0">
              <a:highlight>
                <a:srgbClr val="FFFF00"/>
              </a:highlight>
            </a:endParaRPr>
          </a:p>
        </p:txBody>
      </p:sp>
    </p:spTree>
    <p:extLst>
      <p:ext uri="{BB962C8B-B14F-4D97-AF65-F5344CB8AC3E}">
        <p14:creationId xmlns:p14="http://schemas.microsoft.com/office/powerpoint/2010/main" val="3339008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Multi-tier Supply Chain </a:t>
            </a:r>
            <a:r>
              <a:rPr lang="zh-TW" altLang="en-US" sz="1600" dirty="0">
                <a:highlight>
                  <a:srgbClr val="FFFF00"/>
                </a:highlight>
              </a:rPr>
              <a:t>多層供應鏈</a:t>
            </a:r>
            <a:endParaRPr lang="en-US" sz="2400" dirty="0">
              <a:highlight>
                <a:srgbClr val="FFFF00"/>
              </a:highlight>
            </a:endParaRPr>
          </a:p>
        </p:txBody>
      </p:sp>
      <p:sp>
        <p:nvSpPr>
          <p:cNvPr id="3" name="Content Placeholder 2"/>
          <p:cNvSpPr>
            <a:spLocks noGrp="1"/>
          </p:cNvSpPr>
          <p:nvPr>
            <p:ph idx="1"/>
          </p:nvPr>
        </p:nvSpPr>
        <p:spPr/>
        <p:txBody>
          <a:bodyPr/>
          <a:lstStyle/>
          <a:p>
            <a:r>
              <a:rPr lang="en-US" dirty="0"/>
              <a:t>Complex series of transactions between firm and thousands of suppliers, supplying thousands of goods </a:t>
            </a:r>
            <a:r>
              <a:rPr lang="zh-TW" altLang="en-US" sz="1600" dirty="0">
                <a:highlight>
                  <a:srgbClr val="FFFF00"/>
                </a:highlight>
              </a:rPr>
              <a:t>企業與成千上萬的供應商之間複雜的一系列交易，提供數千種商品</a:t>
            </a:r>
            <a:endParaRPr lang="en-US" sz="1600" dirty="0">
              <a:highlight>
                <a:srgbClr val="FFFF00"/>
              </a:highlight>
            </a:endParaRPr>
          </a:p>
          <a:p>
            <a:r>
              <a:rPr lang="en-US" dirty="0"/>
              <a:t>Challenges </a:t>
            </a:r>
            <a:r>
              <a:rPr lang="zh-TW" altLang="en-US" sz="1600" dirty="0">
                <a:highlight>
                  <a:srgbClr val="FFFF00"/>
                </a:highlight>
              </a:rPr>
              <a:t>挑戰</a:t>
            </a:r>
            <a:endParaRPr lang="en-US" sz="1600" dirty="0">
              <a:highlight>
                <a:srgbClr val="FFFF00"/>
              </a:highlight>
            </a:endParaRPr>
          </a:p>
          <a:p>
            <a:pPr lvl="1"/>
            <a:r>
              <a:rPr lang="en-US" dirty="0"/>
              <a:t>Supply chain visibility </a:t>
            </a:r>
            <a:r>
              <a:rPr lang="zh-TW" altLang="en-US" sz="1600" dirty="0">
                <a:highlight>
                  <a:srgbClr val="FFFF00"/>
                </a:highlight>
              </a:rPr>
              <a:t>供應鏈可視性</a:t>
            </a:r>
            <a:endParaRPr lang="en-US" sz="1600" dirty="0">
              <a:highlight>
                <a:srgbClr val="FFFF00"/>
              </a:highlight>
            </a:endParaRPr>
          </a:p>
          <a:p>
            <a:pPr lvl="1"/>
            <a:r>
              <a:rPr lang="en-US" dirty="0"/>
              <a:t>Demand forecasting </a:t>
            </a:r>
            <a:r>
              <a:rPr lang="zh-TW" altLang="en-US" sz="1600" dirty="0">
                <a:highlight>
                  <a:srgbClr val="FFFF00"/>
                </a:highlight>
              </a:rPr>
              <a:t>需求預測</a:t>
            </a:r>
            <a:endParaRPr lang="en-US" sz="1600" dirty="0">
              <a:highlight>
                <a:srgbClr val="FFFF00"/>
              </a:highlight>
            </a:endParaRPr>
          </a:p>
          <a:p>
            <a:pPr lvl="1"/>
            <a:r>
              <a:rPr lang="en-US" dirty="0"/>
              <a:t>Production scheduling </a:t>
            </a:r>
            <a:r>
              <a:rPr lang="zh-TW" altLang="en-US" sz="1600" dirty="0">
                <a:highlight>
                  <a:srgbClr val="FFFF00"/>
                </a:highlight>
              </a:rPr>
              <a:t>生產調度</a:t>
            </a:r>
            <a:endParaRPr lang="en-US" sz="1600" dirty="0">
              <a:highlight>
                <a:srgbClr val="FFFF00"/>
              </a:highlight>
            </a:endParaRPr>
          </a:p>
          <a:p>
            <a:pPr lvl="1"/>
            <a:r>
              <a:rPr lang="en-US" dirty="0"/>
              <a:t>Order management </a:t>
            </a:r>
            <a:r>
              <a:rPr lang="zh-TW" altLang="en-US" sz="1600" dirty="0">
                <a:highlight>
                  <a:srgbClr val="FFFF00"/>
                </a:highlight>
              </a:rPr>
              <a:t>訂單管理</a:t>
            </a:r>
            <a:endParaRPr lang="en-US" sz="1600" dirty="0">
              <a:highlight>
                <a:srgbClr val="FFFF00"/>
              </a:highlight>
            </a:endParaRPr>
          </a:p>
          <a:p>
            <a:pPr lvl="1"/>
            <a:r>
              <a:rPr lang="en-US" dirty="0"/>
              <a:t>Logistics management </a:t>
            </a:r>
            <a:r>
              <a:rPr lang="zh-TW" altLang="en-US" sz="1600" dirty="0">
                <a:highlight>
                  <a:srgbClr val="FFFF00"/>
                </a:highlight>
              </a:rPr>
              <a:t>物流管理</a:t>
            </a:r>
            <a:endParaRPr lang="en-US" sz="1600" dirty="0">
              <a:highlight>
                <a:srgbClr val="FFFF00"/>
              </a:highlight>
            </a:endParaRPr>
          </a:p>
        </p:txBody>
      </p:sp>
    </p:spTree>
    <p:extLst>
      <p:ext uri="{BB962C8B-B14F-4D97-AF65-F5344CB8AC3E}">
        <p14:creationId xmlns:p14="http://schemas.microsoft.com/office/powerpoint/2010/main" val="280457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2017  </a:t>
            </a:r>
            <a:br>
              <a:rPr lang="en-US" dirty="0"/>
            </a:br>
            <a:r>
              <a:rPr lang="en-US" dirty="0"/>
              <a:t>business. technology. society.</a:t>
            </a:r>
          </a:p>
        </p:txBody>
      </p:sp>
      <p:sp>
        <p:nvSpPr>
          <p:cNvPr id="3" name="Text Placeholder 2"/>
          <p:cNvSpPr>
            <a:spLocks noGrp="1"/>
          </p:cNvSpPr>
          <p:nvPr>
            <p:ph type="body" sz="quarter" idx="13"/>
          </p:nvPr>
        </p:nvSpPr>
        <p:spPr>
          <a:xfrm>
            <a:off x="457200" y="1300845"/>
            <a:ext cx="8229600" cy="478970"/>
          </a:xfrm>
        </p:spPr>
        <p:txBody>
          <a:bodyPr/>
          <a:lstStyle/>
          <a:p>
            <a:r>
              <a:rPr lang="en-US" dirty="0"/>
              <a:t>13</a:t>
            </a:r>
            <a:r>
              <a:rPr lang="en-US" baseline="30000" dirty="0"/>
              <a:t>th</a:t>
            </a:r>
            <a:r>
              <a:rPr lang="en-US" dirty="0"/>
              <a:t> edition</a:t>
            </a:r>
          </a:p>
        </p:txBody>
      </p:sp>
      <p:sp>
        <p:nvSpPr>
          <p:cNvPr id="4" name="Text Placeholder 3"/>
          <p:cNvSpPr>
            <a:spLocks noGrp="1"/>
          </p:cNvSpPr>
          <p:nvPr>
            <p:ph type="body" sz="quarter" idx="14"/>
          </p:nvPr>
        </p:nvSpPr>
        <p:spPr/>
        <p:txBody>
          <a:bodyPr/>
          <a:lstStyle/>
          <a:p>
            <a:r>
              <a:rPr lang="en-US" dirty="0"/>
              <a:t>Chapter 12</a:t>
            </a:r>
          </a:p>
        </p:txBody>
      </p:sp>
      <p:sp>
        <p:nvSpPr>
          <p:cNvPr id="5" name="Text Placeholder 4"/>
          <p:cNvSpPr>
            <a:spLocks noGrp="1"/>
          </p:cNvSpPr>
          <p:nvPr>
            <p:ph type="body" sz="quarter" idx="15"/>
          </p:nvPr>
        </p:nvSpPr>
        <p:spPr/>
        <p:txBody>
          <a:bodyPr/>
          <a:lstStyle/>
          <a:p>
            <a:r>
              <a:rPr lang="en-US" dirty="0"/>
              <a:t>B2B E-commerce: Supply Chain Management and Collaborative Commerce</a:t>
            </a:r>
          </a:p>
        </p:txBody>
      </p:sp>
      <p:pic>
        <p:nvPicPr>
          <p:cNvPr id="6" name="Picture 5" descr="Book co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057476"/>
            <a:ext cx="2940655" cy="3763885"/>
          </a:xfrm>
          <a:prstGeom prst="rect">
            <a:avLst/>
          </a:prstGeom>
          <a:effectLst>
            <a:outerShdw blurRad="50800" dist="38100" dir="2700000" algn="tl" rotWithShape="0">
              <a:prstClr val="black">
                <a:alpha val="40000"/>
              </a:prstClr>
            </a:outerShdw>
          </a:effectLst>
        </p:spPr>
      </p:pic>
      <p:sp>
        <p:nvSpPr>
          <p:cNvPr id="8" name="文字方塊 7">
            <a:extLst>
              <a:ext uri="{FF2B5EF4-FFF2-40B4-BE49-F238E27FC236}">
                <a16:creationId xmlns:a16="http://schemas.microsoft.com/office/drawing/2014/main" xmlns="" id="{8D7D482B-315D-47E1-9161-21F7AC7BFA3A}"/>
              </a:ext>
            </a:extLst>
          </p:cNvPr>
          <p:cNvSpPr txBox="1"/>
          <p:nvPr/>
        </p:nvSpPr>
        <p:spPr>
          <a:xfrm>
            <a:off x="4572000" y="4264300"/>
            <a:ext cx="4517583" cy="400110"/>
          </a:xfrm>
          <a:prstGeom prst="rect">
            <a:avLst/>
          </a:prstGeom>
          <a:noFill/>
        </p:spPr>
        <p:txBody>
          <a:bodyPr wrap="none" rtlCol="0">
            <a:spAutoFit/>
          </a:bodyPr>
          <a:lstStyle/>
          <a:p>
            <a:r>
              <a:rPr lang="en-US" altLang="zh-TW" sz="2000" dirty="0">
                <a:highlight>
                  <a:srgbClr val="FFFF00"/>
                </a:highlight>
              </a:rPr>
              <a:t>B2B</a:t>
            </a:r>
            <a:r>
              <a:rPr lang="zh-TW" altLang="en-US" sz="2000" dirty="0">
                <a:highlight>
                  <a:srgbClr val="FFFF00"/>
                </a:highlight>
              </a:rPr>
              <a:t>電子商務：供應鏈</a:t>
            </a:r>
            <a:r>
              <a:rPr lang="zh-TW" altLang="en-US" sz="2000" dirty="0" smtClean="0">
                <a:highlight>
                  <a:srgbClr val="FFFF00"/>
                </a:highlight>
              </a:rPr>
              <a:t>管理和協同商務</a:t>
            </a:r>
            <a:endParaRPr lang="zh-TW" altLang="en-US" sz="2000" dirty="0">
              <a:highlight>
                <a:srgbClr val="FFFF00"/>
              </a:highlight>
            </a:endParaRPr>
          </a:p>
        </p:txBody>
      </p:sp>
    </p:spTree>
    <p:extLst>
      <p:ext uri="{BB962C8B-B14F-4D97-AF65-F5344CB8AC3E}">
        <p14:creationId xmlns:p14="http://schemas.microsoft.com/office/powerpoint/2010/main" val="544833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12.4: The Multi-tier Supply Chain</a:t>
            </a:r>
            <a:br>
              <a:rPr lang="en-US" dirty="0"/>
            </a:br>
            <a:r>
              <a:rPr lang="zh-TW" altLang="en-US" dirty="0"/>
              <a:t>圖</a:t>
            </a:r>
            <a:r>
              <a:rPr lang="en-US" altLang="zh-TW" dirty="0"/>
              <a:t>12.4</a:t>
            </a:r>
            <a:r>
              <a:rPr lang="zh-TW" altLang="en-US" dirty="0"/>
              <a:t>：</a:t>
            </a:r>
            <a:r>
              <a:rPr lang="zh-TW" altLang="en-US" sz="1600" dirty="0">
                <a:highlight>
                  <a:srgbClr val="FFFF00"/>
                </a:highlight>
                <a:ea typeface="+mn-ea"/>
              </a:rPr>
              <a:t>多層供應鏈</a:t>
            </a:r>
            <a:endParaRPr lang="en-US" sz="2000" dirty="0">
              <a:highlight>
                <a:srgbClr val="FFFF00"/>
              </a:highlight>
              <a:ea typeface="+mn-ea"/>
            </a:endParaRPr>
          </a:p>
        </p:txBody>
      </p:sp>
      <p:sp>
        <p:nvSpPr>
          <p:cNvPr id="4" name="Text Placeholder 3"/>
          <p:cNvSpPr>
            <a:spLocks noGrp="1"/>
          </p:cNvSpPr>
          <p:nvPr>
            <p:ph type="body" sz="quarter" idx="13"/>
          </p:nvPr>
        </p:nvSpPr>
        <p:spPr/>
        <p:txBody>
          <a:bodyPr/>
          <a:lstStyle/>
          <a:p>
            <a:endParaRPr lang="en-US" dirty="0"/>
          </a:p>
        </p:txBody>
      </p:sp>
      <p:pic>
        <p:nvPicPr>
          <p:cNvPr id="8" name="Picture 7" descr="Figure 12.4 illustrates a multi-tier supply chain."/>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95400" y="1295399"/>
            <a:ext cx="6519484" cy="497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5596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Existing Legacy Computer Systems </a:t>
            </a:r>
            <a:r>
              <a:rPr lang="zh-TW" altLang="en-US" sz="1600" dirty="0">
                <a:highlight>
                  <a:srgbClr val="FFFF00"/>
                </a:highlight>
                <a:ea typeface="+mn-ea"/>
              </a:rPr>
              <a:t>現有傳統計算機系統的作用</a:t>
            </a:r>
            <a:endParaRPr lang="en-US" sz="2000" dirty="0">
              <a:highlight>
                <a:srgbClr val="FFFF00"/>
              </a:highlight>
              <a:ea typeface="+mn-ea"/>
            </a:endParaRPr>
          </a:p>
        </p:txBody>
      </p:sp>
      <p:sp>
        <p:nvSpPr>
          <p:cNvPr id="3" name="Content Placeholder 2"/>
          <p:cNvSpPr>
            <a:spLocks noGrp="1"/>
          </p:cNvSpPr>
          <p:nvPr>
            <p:ph idx="1"/>
          </p:nvPr>
        </p:nvSpPr>
        <p:spPr/>
        <p:txBody>
          <a:bodyPr/>
          <a:lstStyle/>
          <a:p>
            <a:r>
              <a:rPr lang="en-US" dirty="0"/>
              <a:t>Legacy computer systems </a:t>
            </a:r>
            <a:r>
              <a:rPr lang="zh-TW" altLang="en-US" sz="1600" dirty="0">
                <a:highlight>
                  <a:srgbClr val="FFFF00"/>
                </a:highlight>
              </a:rPr>
              <a:t>傳統計算機系統</a:t>
            </a:r>
            <a:endParaRPr lang="en-US" sz="1600" dirty="0">
              <a:highlight>
                <a:srgbClr val="FFFF00"/>
              </a:highlight>
            </a:endParaRPr>
          </a:p>
          <a:p>
            <a:pPr lvl="1"/>
            <a:r>
              <a:rPr lang="en-US" dirty="0"/>
              <a:t>Generally, older mainframe and minicomputer systems used to manage key business processes within firm</a:t>
            </a:r>
            <a:br>
              <a:rPr lang="en-US" dirty="0"/>
            </a:br>
            <a:r>
              <a:rPr lang="zh-TW" altLang="en-US" sz="1600" dirty="0">
                <a:highlight>
                  <a:srgbClr val="FFFF00"/>
                </a:highlight>
              </a:rPr>
              <a:t>通常，用於管理公司內部關鍵業務流程的較舊的大型機和小型計算機系統</a:t>
            </a:r>
            <a:endParaRPr lang="en-US" sz="1600" dirty="0">
              <a:highlight>
                <a:srgbClr val="FFFF00"/>
              </a:highlight>
            </a:endParaRPr>
          </a:p>
          <a:p>
            <a:r>
              <a:rPr lang="en-US" dirty="0"/>
              <a:t>Enterprise systems </a:t>
            </a:r>
            <a:r>
              <a:rPr lang="zh-TW" altLang="en-US" sz="1600" dirty="0">
                <a:highlight>
                  <a:srgbClr val="FFFF00"/>
                </a:highlight>
              </a:rPr>
              <a:t>企業系統</a:t>
            </a:r>
            <a:endParaRPr lang="en-US" sz="1600" dirty="0">
              <a:highlight>
                <a:srgbClr val="FFFF00"/>
              </a:highlight>
            </a:endParaRPr>
          </a:p>
          <a:p>
            <a:pPr lvl="2"/>
            <a:r>
              <a:rPr lang="en-US" dirty="0"/>
              <a:t>Corporate-wide </a:t>
            </a:r>
            <a:r>
              <a:rPr lang="zh-TW" altLang="en-US" dirty="0">
                <a:highlight>
                  <a:srgbClr val="FFFF00"/>
                </a:highlight>
              </a:rPr>
              <a:t>企業級</a:t>
            </a:r>
            <a:endParaRPr lang="en-US" dirty="0">
              <a:highlight>
                <a:srgbClr val="FFFF00"/>
              </a:highlight>
            </a:endParaRPr>
          </a:p>
          <a:p>
            <a:pPr lvl="1"/>
            <a:r>
              <a:rPr lang="en-US" dirty="0"/>
              <a:t>Support/control all aspects of production, including</a:t>
            </a:r>
            <a:br>
              <a:rPr lang="en-US" dirty="0"/>
            </a:br>
            <a:r>
              <a:rPr lang="zh-TW" altLang="en-US" sz="1600" dirty="0">
                <a:highlight>
                  <a:srgbClr val="FFFF00"/>
                </a:highlight>
              </a:rPr>
              <a:t>支持</a:t>
            </a:r>
            <a:r>
              <a:rPr lang="en-US" altLang="zh-TW" sz="1600" dirty="0">
                <a:highlight>
                  <a:srgbClr val="FFFF00"/>
                </a:highlight>
              </a:rPr>
              <a:t>/</a:t>
            </a:r>
            <a:r>
              <a:rPr lang="zh-TW" altLang="en-US" sz="1600" dirty="0">
                <a:highlight>
                  <a:srgbClr val="FFFF00"/>
                </a:highlight>
              </a:rPr>
              <a:t>控制生產的各個方面，包括</a:t>
            </a:r>
            <a:endParaRPr lang="en-US" sz="1600" dirty="0">
              <a:highlight>
                <a:srgbClr val="FFFF00"/>
              </a:highlight>
            </a:endParaRPr>
          </a:p>
          <a:p>
            <a:pPr lvl="2"/>
            <a:r>
              <a:rPr lang="en-US" dirty="0"/>
              <a:t>Procurement </a:t>
            </a:r>
            <a:r>
              <a:rPr lang="zh-TW" altLang="en-US" dirty="0">
                <a:highlight>
                  <a:srgbClr val="FFFF00"/>
                </a:highlight>
              </a:rPr>
              <a:t>採購</a:t>
            </a:r>
            <a:endParaRPr lang="en-US" dirty="0">
              <a:highlight>
                <a:srgbClr val="FFFF00"/>
              </a:highlight>
            </a:endParaRPr>
          </a:p>
          <a:p>
            <a:pPr lvl="2"/>
            <a:r>
              <a:rPr lang="en-US" dirty="0"/>
              <a:t>Finance </a:t>
            </a:r>
            <a:r>
              <a:rPr lang="zh-TW" altLang="en-US" dirty="0">
                <a:highlight>
                  <a:srgbClr val="FFFF00"/>
                </a:highlight>
              </a:rPr>
              <a:t>金融</a:t>
            </a:r>
            <a:endParaRPr lang="en-US" dirty="0">
              <a:highlight>
                <a:srgbClr val="FFFF00"/>
              </a:highlight>
            </a:endParaRPr>
          </a:p>
          <a:p>
            <a:pPr lvl="2"/>
            <a:r>
              <a:rPr lang="en-US" dirty="0"/>
              <a:t>Human resources </a:t>
            </a:r>
            <a:r>
              <a:rPr lang="zh-TW" altLang="en-US" dirty="0">
                <a:highlight>
                  <a:srgbClr val="FFFF00"/>
                </a:highlight>
              </a:rPr>
              <a:t>人力資源</a:t>
            </a:r>
            <a:endParaRPr lang="en-US" dirty="0">
              <a:highlight>
                <a:srgbClr val="FFFF00"/>
              </a:highlight>
            </a:endParaRPr>
          </a:p>
        </p:txBody>
      </p:sp>
    </p:spTree>
    <p:extLst>
      <p:ext uri="{BB962C8B-B14F-4D97-AF65-F5344CB8AC3E}">
        <p14:creationId xmlns:p14="http://schemas.microsoft.com/office/powerpoint/2010/main" val="2025723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Trends in Supply Chain Management</a:t>
            </a:r>
            <a:br>
              <a:rPr lang="en-US" dirty="0"/>
            </a:br>
            <a:r>
              <a:rPr lang="zh-TW" altLang="en-US" sz="1600" dirty="0">
                <a:highlight>
                  <a:srgbClr val="FFFF00"/>
                </a:highlight>
                <a:ea typeface="+mn-ea"/>
              </a:rPr>
              <a:t>供應鏈管理趨勢</a:t>
            </a:r>
            <a:endParaRPr lang="en-US" sz="2000" dirty="0">
              <a:highlight>
                <a:srgbClr val="FFFF00"/>
              </a:highlight>
              <a:ea typeface="+mn-ea"/>
            </a:endParaRPr>
          </a:p>
        </p:txBody>
      </p:sp>
      <p:sp>
        <p:nvSpPr>
          <p:cNvPr id="3" name="Content Placeholder 2"/>
          <p:cNvSpPr>
            <a:spLocks noGrp="1"/>
          </p:cNvSpPr>
          <p:nvPr>
            <p:ph idx="1"/>
          </p:nvPr>
        </p:nvSpPr>
        <p:spPr/>
        <p:txBody>
          <a:bodyPr/>
          <a:lstStyle/>
          <a:p>
            <a:r>
              <a:rPr lang="en-US" dirty="0"/>
              <a:t>Supply chain management (SCM) </a:t>
            </a:r>
            <a:r>
              <a:rPr lang="zh-TW" altLang="en-US" sz="1600" dirty="0">
                <a:highlight>
                  <a:srgbClr val="FFFF00"/>
                </a:highlight>
              </a:rPr>
              <a:t>供應鏈管理（</a:t>
            </a:r>
            <a:r>
              <a:rPr lang="en-US" altLang="zh-TW" sz="1600" dirty="0">
                <a:highlight>
                  <a:srgbClr val="FFFF00"/>
                </a:highlight>
              </a:rPr>
              <a:t>SCM</a:t>
            </a:r>
            <a:r>
              <a:rPr lang="zh-TW" altLang="en-US" sz="1600" dirty="0">
                <a:highlight>
                  <a:srgbClr val="FFFF00"/>
                </a:highlight>
              </a:rPr>
              <a:t>）</a:t>
            </a:r>
            <a:endParaRPr lang="en-US" sz="1600" dirty="0">
              <a:highlight>
                <a:srgbClr val="FFFF00"/>
              </a:highlight>
            </a:endParaRPr>
          </a:p>
          <a:p>
            <a:pPr lvl="1"/>
            <a:r>
              <a:rPr lang="en-US" dirty="0"/>
              <a:t>Activities used to coordinate procurement process</a:t>
            </a:r>
            <a:br>
              <a:rPr lang="en-US" dirty="0"/>
            </a:br>
            <a:r>
              <a:rPr lang="zh-TW" altLang="en-US" sz="1600" dirty="0">
                <a:highlight>
                  <a:srgbClr val="FFFF00"/>
                </a:highlight>
              </a:rPr>
              <a:t>用於協調採購過程的活動</a:t>
            </a:r>
            <a:endParaRPr lang="en-US" sz="1600" dirty="0">
              <a:highlight>
                <a:srgbClr val="FFFF00"/>
              </a:highlight>
            </a:endParaRPr>
          </a:p>
          <a:p>
            <a:r>
              <a:rPr lang="en-US" dirty="0"/>
              <a:t>Major trends in SCM </a:t>
            </a:r>
            <a:r>
              <a:rPr lang="en-US" altLang="zh-TW" sz="1600" dirty="0" err="1">
                <a:highlight>
                  <a:srgbClr val="FFFF00"/>
                </a:highlight>
              </a:rPr>
              <a:t>SCM</a:t>
            </a:r>
            <a:r>
              <a:rPr lang="zh-TW" altLang="en-US" sz="1600" dirty="0">
                <a:highlight>
                  <a:srgbClr val="FFFF00"/>
                </a:highlight>
              </a:rPr>
              <a:t>的主要趨勢</a:t>
            </a:r>
            <a:endParaRPr lang="en-US" sz="1600" dirty="0">
              <a:highlight>
                <a:srgbClr val="FFFF00"/>
              </a:highlight>
            </a:endParaRPr>
          </a:p>
          <a:p>
            <a:pPr lvl="1"/>
            <a:r>
              <a:rPr lang="en-US" dirty="0"/>
              <a:t>Continual efforts to improve process </a:t>
            </a:r>
            <a:r>
              <a:rPr lang="zh-TW" altLang="en-US" sz="1600" dirty="0">
                <a:highlight>
                  <a:srgbClr val="FFFF00"/>
                </a:highlight>
              </a:rPr>
              <a:t>不斷努力改進流程</a:t>
            </a:r>
            <a:endParaRPr lang="en-US" sz="1600" dirty="0">
              <a:highlight>
                <a:srgbClr val="FFFF00"/>
              </a:highlight>
            </a:endParaRPr>
          </a:p>
          <a:p>
            <a:pPr lvl="1"/>
            <a:r>
              <a:rPr lang="en-US" dirty="0"/>
              <a:t>Trends include: Just-in-time and lean production, supply chain simplification, adaptive supply chains, sustainable supply chains, electronic data interchange, supply chain management (SCM) systems</a:t>
            </a:r>
            <a:br>
              <a:rPr lang="en-US" dirty="0"/>
            </a:br>
            <a:r>
              <a:rPr lang="zh-TW" altLang="en-US" sz="1600" dirty="0">
                <a:highlight>
                  <a:srgbClr val="FFFF00"/>
                </a:highlight>
              </a:rPr>
              <a:t>趨勢包括：準時制和精益生產，供應鏈簡化，適應性供應鏈，可持續供應鏈，電子數據交換，供應鏈管理（</a:t>
            </a:r>
            <a:r>
              <a:rPr lang="en-US" altLang="zh-TW" sz="1600" dirty="0">
                <a:highlight>
                  <a:srgbClr val="FFFF00"/>
                </a:highlight>
              </a:rPr>
              <a:t>SCM</a:t>
            </a:r>
            <a:r>
              <a:rPr lang="zh-TW" altLang="en-US" sz="1600" dirty="0">
                <a:highlight>
                  <a:srgbClr val="FFFF00"/>
                </a:highlight>
              </a:rPr>
              <a:t>）系統</a:t>
            </a:r>
          </a:p>
          <a:p>
            <a:pPr lvl="1"/>
            <a:endParaRPr lang="en-US" dirty="0"/>
          </a:p>
        </p:txBody>
      </p:sp>
    </p:spTree>
    <p:extLst>
      <p:ext uri="{BB962C8B-B14F-4D97-AF65-F5344CB8AC3E}">
        <p14:creationId xmlns:p14="http://schemas.microsoft.com/office/powerpoint/2010/main" val="1179336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458200" cy="1097280"/>
          </a:xfrm>
        </p:spPr>
        <p:txBody>
          <a:bodyPr/>
          <a:lstStyle/>
          <a:p>
            <a:r>
              <a:rPr lang="en-US" dirty="0"/>
              <a:t>Just-in-Time and Lean Production </a:t>
            </a:r>
            <a:r>
              <a:rPr lang="zh-TW" altLang="en-US" sz="1600" dirty="0">
                <a:highlight>
                  <a:srgbClr val="FFFF00"/>
                </a:highlight>
                <a:ea typeface="+mn-ea"/>
              </a:rPr>
              <a:t>準時生產和精益生產</a:t>
            </a:r>
            <a:endParaRPr lang="en-US" sz="2000" dirty="0">
              <a:highlight>
                <a:srgbClr val="FFFF00"/>
              </a:highlight>
              <a:ea typeface="+mn-ea"/>
            </a:endParaRPr>
          </a:p>
        </p:txBody>
      </p:sp>
      <p:sp>
        <p:nvSpPr>
          <p:cNvPr id="3" name="Content Placeholder 2"/>
          <p:cNvSpPr>
            <a:spLocks noGrp="1"/>
          </p:cNvSpPr>
          <p:nvPr>
            <p:ph idx="1"/>
          </p:nvPr>
        </p:nvSpPr>
        <p:spPr/>
        <p:txBody>
          <a:bodyPr/>
          <a:lstStyle/>
          <a:p>
            <a:r>
              <a:rPr lang="en-US" dirty="0"/>
              <a:t>Just-in-Time production </a:t>
            </a:r>
            <a:r>
              <a:rPr lang="zh-TW" altLang="en-US" sz="1600" dirty="0">
                <a:highlight>
                  <a:srgbClr val="FFFF00"/>
                </a:highlight>
              </a:rPr>
              <a:t>即時生產</a:t>
            </a:r>
            <a:endParaRPr lang="en-US" sz="1600" dirty="0">
              <a:highlight>
                <a:srgbClr val="FFFF00"/>
              </a:highlight>
            </a:endParaRPr>
          </a:p>
          <a:p>
            <a:pPr lvl="1"/>
            <a:r>
              <a:rPr lang="en-US" dirty="0"/>
              <a:t>Method of inventory cost management </a:t>
            </a:r>
            <a:r>
              <a:rPr lang="zh-TW" altLang="en-US" sz="1600" dirty="0">
                <a:highlight>
                  <a:srgbClr val="FFFF00"/>
                </a:highlight>
              </a:rPr>
              <a:t>庫存成本管理方法</a:t>
            </a:r>
            <a:endParaRPr lang="en-US" sz="1600" dirty="0">
              <a:highlight>
                <a:srgbClr val="FFFF00"/>
              </a:highlight>
            </a:endParaRPr>
          </a:p>
          <a:p>
            <a:pPr lvl="1"/>
            <a:r>
              <a:rPr lang="en-US" dirty="0"/>
              <a:t>Seeks to keep excess inventory at a bare minimum</a:t>
            </a:r>
            <a:br>
              <a:rPr lang="en-US" dirty="0"/>
            </a:br>
            <a:r>
              <a:rPr lang="zh-TW" altLang="en-US" sz="1600" dirty="0">
                <a:highlight>
                  <a:srgbClr val="FFFF00"/>
                </a:highlight>
              </a:rPr>
              <a:t>力求將多餘的庫存保持在最低水平</a:t>
            </a:r>
            <a:endParaRPr lang="en-US" sz="1600" dirty="0">
              <a:highlight>
                <a:srgbClr val="FFFF00"/>
              </a:highlight>
            </a:endParaRPr>
          </a:p>
          <a:p>
            <a:r>
              <a:rPr lang="en-US" dirty="0"/>
              <a:t>Lean production </a:t>
            </a:r>
            <a:r>
              <a:rPr lang="zh-TW" altLang="en-US" sz="1600" dirty="0">
                <a:highlight>
                  <a:srgbClr val="FFFF00"/>
                </a:highlight>
              </a:rPr>
              <a:t>精益生產</a:t>
            </a:r>
            <a:endParaRPr lang="en-US" sz="1600" dirty="0">
              <a:highlight>
                <a:srgbClr val="FFFF00"/>
              </a:highlight>
            </a:endParaRPr>
          </a:p>
          <a:p>
            <a:pPr lvl="1"/>
            <a:r>
              <a:rPr lang="en-US" dirty="0"/>
              <a:t>Set of production methods and tools </a:t>
            </a:r>
            <a:r>
              <a:rPr lang="zh-TW" altLang="en-US" sz="1600" dirty="0">
                <a:highlight>
                  <a:srgbClr val="FFFF00"/>
                </a:highlight>
              </a:rPr>
              <a:t>一套生產方法和工具</a:t>
            </a:r>
            <a:endParaRPr lang="en-US" sz="1600" dirty="0">
              <a:highlight>
                <a:srgbClr val="FFFF00"/>
              </a:highlight>
            </a:endParaRPr>
          </a:p>
          <a:p>
            <a:pPr lvl="1"/>
            <a:r>
              <a:rPr lang="en-US" dirty="0"/>
              <a:t>Focuses on elimination of waste throughout customer value chain, not just inventory </a:t>
            </a:r>
            <a:br>
              <a:rPr lang="en-US" dirty="0"/>
            </a:br>
            <a:r>
              <a:rPr lang="zh-TW" altLang="en-US" sz="1600" dirty="0">
                <a:highlight>
                  <a:srgbClr val="FFFF00"/>
                </a:highlight>
              </a:rPr>
              <a:t>專注於消除整個客戶價值鏈中的浪費，而不僅僅是庫存</a:t>
            </a:r>
            <a:endParaRPr lang="en-US" sz="1600" dirty="0">
              <a:highlight>
                <a:srgbClr val="FFFF00"/>
              </a:highlight>
            </a:endParaRPr>
          </a:p>
        </p:txBody>
      </p:sp>
    </p:spTree>
    <p:extLst>
      <p:ext uri="{BB962C8B-B14F-4D97-AF65-F5344CB8AC3E}">
        <p14:creationId xmlns:p14="http://schemas.microsoft.com/office/powerpoint/2010/main" val="3124658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Supply Chain Simplification</a:t>
            </a:r>
            <a:r>
              <a:rPr lang="zh-TW" altLang="en-US" dirty="0"/>
              <a:t> </a:t>
            </a:r>
            <a:r>
              <a:rPr lang="zh-TW" altLang="en-US" sz="1600" dirty="0">
                <a:highlight>
                  <a:srgbClr val="FFFF00"/>
                </a:highlight>
              </a:rPr>
              <a:t>供應鏈簡化</a:t>
            </a:r>
            <a:endParaRPr lang="en-US" dirty="0">
              <a:highlight>
                <a:srgbClr val="FFFF00"/>
              </a:highlight>
            </a:endParaRPr>
          </a:p>
        </p:txBody>
      </p:sp>
      <p:sp>
        <p:nvSpPr>
          <p:cNvPr id="3" name="Content Placeholder 2"/>
          <p:cNvSpPr>
            <a:spLocks noGrp="1"/>
          </p:cNvSpPr>
          <p:nvPr>
            <p:ph idx="1"/>
          </p:nvPr>
        </p:nvSpPr>
        <p:spPr/>
        <p:txBody>
          <a:bodyPr/>
          <a:lstStyle/>
          <a:p>
            <a:r>
              <a:rPr lang="en-US" dirty="0"/>
              <a:t>Reducing size of supply chain</a:t>
            </a:r>
            <a:r>
              <a:rPr lang="zh-TW" altLang="en-US" dirty="0"/>
              <a:t> </a:t>
            </a:r>
            <a:r>
              <a:rPr lang="zh-TW" altLang="en-US" sz="1600" dirty="0">
                <a:highlight>
                  <a:srgbClr val="FFFF00"/>
                </a:highlight>
              </a:rPr>
              <a:t>縮小供應鏈的規模</a:t>
            </a:r>
            <a:endParaRPr lang="en-US" sz="2400" dirty="0">
              <a:highlight>
                <a:srgbClr val="FFFF00"/>
              </a:highlight>
            </a:endParaRPr>
          </a:p>
          <a:p>
            <a:pPr lvl="1"/>
            <a:r>
              <a:rPr lang="en-US" dirty="0"/>
              <a:t>Working with strategic group of suppliers to reduce product and administrative costs and improve quality</a:t>
            </a:r>
            <a:br>
              <a:rPr lang="en-US" dirty="0"/>
            </a:br>
            <a:r>
              <a:rPr lang="zh-TW" altLang="en-US" sz="1600" dirty="0">
                <a:highlight>
                  <a:srgbClr val="FFFF00"/>
                </a:highlight>
              </a:rPr>
              <a:t>與策略供應商小組合作，以降低產品和管理成本，提高質量</a:t>
            </a:r>
            <a:endParaRPr lang="en-US" sz="1600" dirty="0">
              <a:highlight>
                <a:srgbClr val="FFFF00"/>
              </a:highlight>
            </a:endParaRPr>
          </a:p>
          <a:p>
            <a:r>
              <a:rPr lang="en-US" dirty="0"/>
              <a:t>Essential for just-in-time production models</a:t>
            </a:r>
            <a:br>
              <a:rPr lang="en-US" dirty="0"/>
            </a:br>
            <a:r>
              <a:rPr lang="zh-TW" altLang="en-US" sz="1600" dirty="0">
                <a:highlight>
                  <a:srgbClr val="FFFF00"/>
                </a:highlight>
              </a:rPr>
              <a:t>適用於即時生產模型</a:t>
            </a:r>
            <a:endParaRPr lang="en-US" sz="2000" dirty="0">
              <a:highlight>
                <a:srgbClr val="FFFF00"/>
              </a:highlight>
            </a:endParaRPr>
          </a:p>
          <a:p>
            <a:r>
              <a:rPr lang="en-US" dirty="0"/>
              <a:t>May involve:</a:t>
            </a:r>
            <a:r>
              <a:rPr lang="zh-TW" altLang="en-US" dirty="0"/>
              <a:t> </a:t>
            </a:r>
            <a:r>
              <a:rPr lang="zh-TW" altLang="en-US" sz="1600" dirty="0">
                <a:highlight>
                  <a:srgbClr val="FFFF00"/>
                </a:highlight>
              </a:rPr>
              <a:t>可能涉及：</a:t>
            </a:r>
            <a:endParaRPr lang="en-US" sz="1600" dirty="0">
              <a:highlight>
                <a:srgbClr val="FFFF00"/>
              </a:highlight>
            </a:endParaRPr>
          </a:p>
          <a:p>
            <a:pPr lvl="1"/>
            <a:r>
              <a:rPr lang="en-US" dirty="0"/>
              <a:t>Joint product development and design</a:t>
            </a:r>
            <a:r>
              <a:rPr lang="zh-TW" altLang="en-US" dirty="0"/>
              <a:t> </a:t>
            </a:r>
            <a:r>
              <a:rPr lang="zh-TW" altLang="en-US" sz="1600" dirty="0">
                <a:highlight>
                  <a:srgbClr val="FFFF00"/>
                </a:highlight>
              </a:rPr>
              <a:t>聯合產品開發和設計</a:t>
            </a:r>
            <a:endParaRPr lang="en-US" sz="1800" dirty="0">
              <a:highlight>
                <a:srgbClr val="FFFF00"/>
              </a:highlight>
            </a:endParaRPr>
          </a:p>
          <a:p>
            <a:pPr lvl="1"/>
            <a:r>
              <a:rPr lang="en-US" dirty="0"/>
              <a:t>Integration of computer systems</a:t>
            </a:r>
            <a:r>
              <a:rPr lang="zh-TW" altLang="en-US" dirty="0"/>
              <a:t> </a:t>
            </a:r>
            <a:r>
              <a:rPr lang="zh-TW" altLang="en-US" sz="1600" dirty="0">
                <a:highlight>
                  <a:srgbClr val="FFFF00"/>
                </a:highlight>
              </a:rPr>
              <a:t>整合電腦系統</a:t>
            </a:r>
            <a:endParaRPr lang="en-US" sz="1800" dirty="0">
              <a:highlight>
                <a:srgbClr val="FFFF00"/>
              </a:highlight>
            </a:endParaRPr>
          </a:p>
          <a:p>
            <a:pPr lvl="1"/>
            <a:r>
              <a:rPr lang="en-US" dirty="0"/>
              <a:t>Tight coupling</a:t>
            </a:r>
            <a:r>
              <a:rPr lang="zh-TW" altLang="en-US" dirty="0"/>
              <a:t> </a:t>
            </a:r>
            <a:r>
              <a:rPr lang="zh-TW" altLang="en-US" sz="1600" dirty="0">
                <a:highlight>
                  <a:srgbClr val="FFFF00"/>
                </a:highlight>
              </a:rPr>
              <a:t>嚴密的耦合</a:t>
            </a:r>
            <a:endParaRPr lang="en-US" sz="1600" dirty="0">
              <a:highlight>
                <a:srgbClr val="FFFF00"/>
              </a:highlight>
            </a:endParaRPr>
          </a:p>
          <a:p>
            <a:pPr lvl="2"/>
            <a:r>
              <a:rPr lang="en-US" dirty="0"/>
              <a:t>Ensuring precise delivery of ordered parts at specific times</a:t>
            </a:r>
            <a:br>
              <a:rPr lang="en-US" dirty="0"/>
            </a:br>
            <a:r>
              <a:rPr lang="zh-TW" altLang="en-US" dirty="0">
                <a:highlight>
                  <a:srgbClr val="FFFF00"/>
                </a:highlight>
              </a:rPr>
              <a:t>確保在特定時間精確交付訂購零件</a:t>
            </a:r>
          </a:p>
        </p:txBody>
      </p:sp>
    </p:spTree>
    <p:extLst>
      <p:ext uri="{BB962C8B-B14F-4D97-AF65-F5344CB8AC3E}">
        <p14:creationId xmlns:p14="http://schemas.microsoft.com/office/powerpoint/2010/main" val="2479039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Supply Chains </a:t>
            </a:r>
            <a:r>
              <a:rPr lang="zh-TW" altLang="en-US" sz="1600" dirty="0">
                <a:highlight>
                  <a:srgbClr val="FFFF00"/>
                </a:highlight>
              </a:rPr>
              <a:t>適應式供應鏈</a:t>
            </a:r>
            <a:endParaRPr lang="en-US" dirty="0">
              <a:highlight>
                <a:srgbClr val="FFFF00"/>
              </a:highlight>
            </a:endParaRPr>
          </a:p>
        </p:txBody>
      </p:sp>
      <p:sp>
        <p:nvSpPr>
          <p:cNvPr id="3" name="Content Placeholder 2"/>
          <p:cNvSpPr>
            <a:spLocks noGrp="1"/>
          </p:cNvSpPr>
          <p:nvPr>
            <p:ph idx="1"/>
          </p:nvPr>
        </p:nvSpPr>
        <p:spPr>
          <a:xfrm>
            <a:off x="457200" y="1600200"/>
            <a:ext cx="8229600" cy="4525963"/>
          </a:xfrm>
        </p:spPr>
        <p:txBody>
          <a:bodyPr/>
          <a:lstStyle/>
          <a:p>
            <a:r>
              <a:rPr lang="en-US" altLang="en-US" dirty="0"/>
              <a:t>Reducing centralization</a:t>
            </a:r>
            <a:r>
              <a:rPr lang="zh-TW" altLang="en-US" dirty="0"/>
              <a:t> </a:t>
            </a:r>
            <a:r>
              <a:rPr lang="zh-TW" altLang="en-US" sz="1600" dirty="0">
                <a:highlight>
                  <a:srgbClr val="FFFF00"/>
                </a:highlight>
              </a:rPr>
              <a:t>減少集中</a:t>
            </a:r>
            <a:endParaRPr lang="en-US" altLang="en-US" dirty="0">
              <a:highlight>
                <a:srgbClr val="FFFF00"/>
              </a:highlight>
            </a:endParaRPr>
          </a:p>
          <a:p>
            <a:pPr lvl="1"/>
            <a:r>
              <a:rPr lang="en-US" altLang="en-US" dirty="0"/>
              <a:t>Reduce risks caused by relying on single suppliers who are subject to local instability</a:t>
            </a:r>
            <a:br>
              <a:rPr lang="en-US" altLang="en-US" dirty="0"/>
            </a:br>
            <a:r>
              <a:rPr lang="zh-TW" altLang="en-US" sz="1600" dirty="0">
                <a:highlight>
                  <a:srgbClr val="FFFF00"/>
                </a:highlight>
              </a:rPr>
              <a:t>減少因依賴當地不穩定的單一供應商而導致的風險</a:t>
            </a:r>
            <a:endParaRPr lang="en-US" altLang="en-US" sz="1600" dirty="0">
              <a:highlight>
                <a:srgbClr val="FFFF00"/>
              </a:highlight>
            </a:endParaRPr>
          </a:p>
          <a:p>
            <a:pPr lvl="2"/>
            <a:r>
              <a:rPr lang="en-US" altLang="en-US" dirty="0"/>
              <a:t>For example: European financial crisis, Japanese earthquake</a:t>
            </a:r>
            <a:br>
              <a:rPr lang="en-US" altLang="en-US" dirty="0"/>
            </a:br>
            <a:r>
              <a:rPr lang="zh-TW" altLang="en-US" dirty="0">
                <a:highlight>
                  <a:srgbClr val="FFFF00"/>
                </a:highlight>
              </a:rPr>
              <a:t>例如：歐洲金融危機，日本地震</a:t>
            </a:r>
            <a:endParaRPr lang="en-US" altLang="en-US" dirty="0">
              <a:highlight>
                <a:srgbClr val="FFFF00"/>
              </a:highlight>
            </a:endParaRPr>
          </a:p>
          <a:p>
            <a:r>
              <a:rPr lang="en-US" altLang="en-US" dirty="0"/>
              <a:t>Creating regional- or product-based supply chains</a:t>
            </a:r>
            <a:br>
              <a:rPr lang="en-US" altLang="en-US" dirty="0"/>
            </a:br>
            <a:r>
              <a:rPr lang="zh-TW" altLang="en-US" sz="1600" dirty="0">
                <a:highlight>
                  <a:srgbClr val="FFFF00"/>
                </a:highlight>
              </a:rPr>
              <a:t>創建基於區域或產品的供應鏈</a:t>
            </a:r>
            <a:endParaRPr lang="en-US" altLang="en-US" dirty="0">
              <a:highlight>
                <a:srgbClr val="FFFF00"/>
              </a:highlight>
            </a:endParaRPr>
          </a:p>
          <a:p>
            <a:pPr lvl="1"/>
            <a:r>
              <a:rPr lang="en-US" altLang="en-US" dirty="0"/>
              <a:t>Allowing production to be moved to temporary safe harbors in case of local manufacturing disruptions</a:t>
            </a:r>
            <a:br>
              <a:rPr lang="en-US" altLang="en-US" dirty="0"/>
            </a:br>
            <a:r>
              <a:rPr lang="zh-TW" altLang="en-US" sz="1600" dirty="0">
                <a:highlight>
                  <a:srgbClr val="FFFF00"/>
                </a:highlight>
              </a:rPr>
              <a:t>在當地製造中斷的情況下，允許生產轉移到臨時安全港</a:t>
            </a:r>
            <a:endParaRPr lang="en-US" altLang="en-US" sz="1600" dirty="0">
              <a:highlight>
                <a:srgbClr val="FFFF00"/>
              </a:highlight>
            </a:endParaRPr>
          </a:p>
          <a:p>
            <a:pPr lvl="1"/>
            <a:r>
              <a:rPr lang="en-US" altLang="en-US" dirty="0"/>
              <a:t>Focus on </a:t>
            </a:r>
            <a:r>
              <a:rPr lang="ja-JP" altLang="en-US" dirty="0"/>
              <a:t>“</a:t>
            </a:r>
            <a:r>
              <a:rPr lang="en-US" altLang="ja-JP" dirty="0"/>
              <a:t>optimal-cost,</a:t>
            </a:r>
            <a:r>
              <a:rPr lang="ja-JP" altLang="en-US" dirty="0"/>
              <a:t>”</a:t>
            </a:r>
            <a:r>
              <a:rPr lang="en-US" altLang="ja-JP" dirty="0"/>
              <a:t> distributed manufacturing, and flexible supply chains that can shift to low-risk areas</a:t>
            </a:r>
            <a:br>
              <a:rPr lang="en-US" altLang="ja-JP" dirty="0"/>
            </a:br>
            <a:r>
              <a:rPr lang="zh-TW" altLang="en-US" sz="1600" dirty="0">
                <a:highlight>
                  <a:srgbClr val="FFFF00"/>
                </a:highlight>
              </a:rPr>
              <a:t>關注“最優成本”，分佈式製造和靈活的供應鏈，可以轉向低風險領域</a:t>
            </a:r>
          </a:p>
        </p:txBody>
      </p:sp>
    </p:spTree>
    <p:extLst>
      <p:ext uri="{BB962C8B-B14F-4D97-AF65-F5344CB8AC3E}">
        <p14:creationId xmlns:p14="http://schemas.microsoft.com/office/powerpoint/2010/main" val="3307912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Accountable Supply Chains</a:t>
            </a:r>
            <a:r>
              <a:rPr lang="zh-TW" altLang="en-US" dirty="0"/>
              <a:t> </a:t>
            </a:r>
            <a:r>
              <a:rPr lang="zh-TW" altLang="en-US" sz="1600" dirty="0">
                <a:highlight>
                  <a:srgbClr val="FFFF00"/>
                </a:highlight>
              </a:rPr>
              <a:t>負責任的供應鏈</a:t>
            </a:r>
            <a:endParaRPr lang="en-US" dirty="0">
              <a:highlight>
                <a:srgbClr val="FFFF00"/>
              </a:highlight>
            </a:endParaRPr>
          </a:p>
        </p:txBody>
      </p:sp>
      <p:sp>
        <p:nvSpPr>
          <p:cNvPr id="3" name="Content Placeholder 2"/>
          <p:cNvSpPr>
            <a:spLocks noGrp="1"/>
          </p:cNvSpPr>
          <p:nvPr>
            <p:ph idx="1"/>
          </p:nvPr>
        </p:nvSpPr>
        <p:spPr/>
        <p:txBody>
          <a:bodyPr/>
          <a:lstStyle/>
          <a:p>
            <a:r>
              <a:rPr lang="en-US" sz="2400" dirty="0"/>
              <a:t>Labor conditions in low-wage, under-developed producer countries are acceptable to consumers</a:t>
            </a:r>
            <a:br>
              <a:rPr lang="en-US" sz="2400" dirty="0"/>
            </a:br>
            <a:r>
              <a:rPr lang="zh-TW" altLang="en-US" sz="1600" dirty="0">
                <a:highlight>
                  <a:srgbClr val="FFFF00"/>
                </a:highlight>
                <a:latin typeface="+mn-ea"/>
              </a:rPr>
              <a:t>低工資，欠發達的生產國的勞動條件對消費者來說是可以接受的</a:t>
            </a:r>
            <a:endParaRPr lang="en-US" sz="1600" dirty="0">
              <a:highlight>
                <a:srgbClr val="FFFF00"/>
              </a:highlight>
              <a:latin typeface="+mn-ea"/>
            </a:endParaRPr>
          </a:p>
          <a:p>
            <a:pPr lvl="1"/>
            <a:r>
              <a:rPr lang="en-US" sz="1800" dirty="0"/>
              <a:t>Slave/forced and child labor</a:t>
            </a:r>
            <a:r>
              <a:rPr lang="zh-TW" altLang="en-US" sz="1800" dirty="0"/>
              <a:t> </a:t>
            </a:r>
            <a:r>
              <a:rPr lang="zh-TW" altLang="en-US" sz="1600" dirty="0">
                <a:highlight>
                  <a:srgbClr val="FFFF00"/>
                </a:highlight>
                <a:latin typeface="+mn-ea"/>
              </a:rPr>
              <a:t>奴隸</a:t>
            </a:r>
            <a:r>
              <a:rPr lang="en-US" altLang="zh-TW" sz="1600" dirty="0">
                <a:highlight>
                  <a:srgbClr val="FFFF00"/>
                </a:highlight>
                <a:latin typeface="+mn-ea"/>
              </a:rPr>
              <a:t>/</a:t>
            </a:r>
            <a:r>
              <a:rPr lang="zh-TW" altLang="en-US" sz="1600" dirty="0">
                <a:highlight>
                  <a:srgbClr val="FFFF00"/>
                </a:highlight>
                <a:latin typeface="+mn-ea"/>
              </a:rPr>
              <a:t>被迫和童工</a:t>
            </a:r>
            <a:endParaRPr lang="en-US" sz="1600" dirty="0">
              <a:highlight>
                <a:srgbClr val="FFFF00"/>
              </a:highlight>
              <a:latin typeface="+mn-ea"/>
            </a:endParaRPr>
          </a:p>
          <a:p>
            <a:pPr lvl="1"/>
            <a:r>
              <a:rPr lang="en-US" sz="1800" dirty="0"/>
              <a:t>Routine exposure to toxic substances</a:t>
            </a:r>
            <a:r>
              <a:rPr lang="zh-TW" altLang="en-US" sz="1800" dirty="0"/>
              <a:t> </a:t>
            </a:r>
            <a:r>
              <a:rPr lang="zh-TW" altLang="en-US" sz="1600" dirty="0">
                <a:highlight>
                  <a:srgbClr val="FFFF00"/>
                </a:highlight>
                <a:latin typeface="+mn-ea"/>
              </a:rPr>
              <a:t>常規接觸有毒物質</a:t>
            </a:r>
            <a:endParaRPr lang="en-US" sz="1600" dirty="0">
              <a:highlight>
                <a:srgbClr val="FFFF00"/>
              </a:highlight>
              <a:latin typeface="+mn-ea"/>
            </a:endParaRPr>
          </a:p>
          <a:p>
            <a:pPr lvl="1"/>
            <a:r>
              <a:rPr lang="en-US" sz="1800" dirty="0"/>
              <a:t>More than 48 hrs/week</a:t>
            </a:r>
            <a:r>
              <a:rPr lang="zh-TW" altLang="en-US" sz="1800" dirty="0"/>
              <a:t> </a:t>
            </a:r>
            <a:r>
              <a:rPr lang="zh-TW" altLang="en-US" sz="1600" dirty="0">
                <a:highlight>
                  <a:srgbClr val="FFFF00"/>
                </a:highlight>
                <a:latin typeface="+mn-ea"/>
              </a:rPr>
              <a:t>每週超過</a:t>
            </a:r>
            <a:r>
              <a:rPr lang="en-US" altLang="zh-TW" sz="1600" dirty="0">
                <a:highlight>
                  <a:srgbClr val="FFFF00"/>
                </a:highlight>
                <a:latin typeface="+mn-ea"/>
              </a:rPr>
              <a:t>48</a:t>
            </a:r>
            <a:r>
              <a:rPr lang="zh-TW" altLang="en-US" sz="1600" dirty="0">
                <a:highlight>
                  <a:srgbClr val="FFFF00"/>
                </a:highlight>
                <a:latin typeface="+mn-ea"/>
              </a:rPr>
              <a:t>小時</a:t>
            </a:r>
            <a:endParaRPr lang="en-US" sz="1600" dirty="0">
              <a:highlight>
                <a:srgbClr val="FFFF00"/>
              </a:highlight>
              <a:latin typeface="+mn-ea"/>
            </a:endParaRPr>
          </a:p>
          <a:p>
            <a:pPr lvl="1"/>
            <a:r>
              <a:rPr lang="en-US" sz="1800" dirty="0"/>
              <a:t>Harassment, abuse, and sexual exploitation</a:t>
            </a:r>
            <a:r>
              <a:rPr lang="zh-TW" altLang="en-US" sz="1800" dirty="0"/>
              <a:t> </a:t>
            </a:r>
            <a:r>
              <a:rPr lang="zh-TW" altLang="en-US" sz="1600" dirty="0">
                <a:highlight>
                  <a:srgbClr val="FFFF00"/>
                </a:highlight>
                <a:latin typeface="+mn-ea"/>
              </a:rPr>
              <a:t>騷擾，虐待和性剝削</a:t>
            </a:r>
            <a:endParaRPr lang="en-US" sz="1600" dirty="0">
              <a:highlight>
                <a:srgbClr val="FFFF00"/>
              </a:highlight>
              <a:latin typeface="+mn-ea"/>
            </a:endParaRPr>
          </a:p>
          <a:p>
            <a:pPr lvl="1"/>
            <a:r>
              <a:rPr lang="en-US" sz="1800" dirty="0"/>
              <a:t>Adequate compensation</a:t>
            </a:r>
            <a:r>
              <a:rPr lang="zh-TW" altLang="en-US" sz="1800" dirty="0"/>
              <a:t> </a:t>
            </a:r>
            <a:r>
              <a:rPr lang="zh-TW" altLang="en-US" sz="1600" dirty="0">
                <a:highlight>
                  <a:srgbClr val="FFFF00"/>
                </a:highlight>
                <a:latin typeface="+mn-ea"/>
              </a:rPr>
              <a:t>足夠的補償</a:t>
            </a:r>
            <a:endParaRPr lang="en-US" sz="1600" dirty="0">
              <a:highlight>
                <a:srgbClr val="FFFF00"/>
              </a:highlight>
              <a:latin typeface="+mn-ea"/>
            </a:endParaRPr>
          </a:p>
          <a:p>
            <a:r>
              <a:rPr lang="en-US" sz="2400" dirty="0"/>
              <a:t>Efforts to make global supply chains more accountable and transparent to reporters and citizens</a:t>
            </a:r>
            <a:br>
              <a:rPr lang="en-US" sz="2400" dirty="0"/>
            </a:br>
            <a:r>
              <a:rPr lang="zh-TW" altLang="en-US" sz="1600" dirty="0">
                <a:highlight>
                  <a:srgbClr val="FFFF00"/>
                </a:highlight>
              </a:rPr>
              <a:t>努力使全球供應鏈對記者和公民更加負責任和透明</a:t>
            </a:r>
            <a:endParaRPr lang="en-US" sz="2400" dirty="0">
              <a:highlight>
                <a:srgbClr val="FFFF00"/>
              </a:highlight>
            </a:endParaRPr>
          </a:p>
          <a:p>
            <a:pPr lvl="1"/>
            <a:r>
              <a:rPr lang="en-US" sz="1800" dirty="0"/>
              <a:t>Fair Labor Association</a:t>
            </a:r>
            <a:r>
              <a:rPr lang="zh-TW" altLang="en-US" sz="1800" dirty="0"/>
              <a:t> </a:t>
            </a:r>
            <a:r>
              <a:rPr lang="zh-TW" altLang="en-US" sz="1600" dirty="0">
                <a:highlight>
                  <a:srgbClr val="FFFF00"/>
                </a:highlight>
              </a:rPr>
              <a:t>公平勞工協會</a:t>
            </a:r>
            <a:endParaRPr lang="en-US" sz="1600" dirty="0">
              <a:highlight>
                <a:srgbClr val="FFFF00"/>
              </a:highlight>
            </a:endParaRPr>
          </a:p>
          <a:p>
            <a:pPr lvl="1"/>
            <a:r>
              <a:rPr lang="en-US" sz="1800" dirty="0"/>
              <a:t>National Consumers League, Human Rights First, and more</a:t>
            </a:r>
            <a:br>
              <a:rPr lang="en-US" sz="1800" dirty="0"/>
            </a:br>
            <a:r>
              <a:rPr lang="zh-TW" altLang="en-US" sz="1600" dirty="0">
                <a:highlight>
                  <a:srgbClr val="FFFF00"/>
                </a:highlight>
              </a:rPr>
              <a:t>全國消費者聯盟，人權第一等等</a:t>
            </a:r>
            <a:endParaRPr lang="zh-TW" altLang="en-US" sz="1800" dirty="0">
              <a:highlight>
                <a:srgbClr val="FFFF00"/>
              </a:highlight>
            </a:endParaRPr>
          </a:p>
        </p:txBody>
      </p:sp>
    </p:spTree>
    <p:extLst>
      <p:ext uri="{BB962C8B-B14F-4D97-AF65-F5344CB8AC3E}">
        <p14:creationId xmlns:p14="http://schemas.microsoft.com/office/powerpoint/2010/main" val="2249499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Sustainable Supply Chains</a:t>
            </a:r>
            <a:r>
              <a:rPr lang="zh-TW" altLang="en-US" dirty="0"/>
              <a:t> </a:t>
            </a:r>
            <a:r>
              <a:rPr lang="zh-TW" altLang="en-US" sz="1600" dirty="0">
                <a:highlight>
                  <a:srgbClr val="FFFF00"/>
                </a:highlight>
              </a:rPr>
              <a:t>可持續供應</a:t>
            </a:r>
            <a:r>
              <a:rPr lang="zh-TW" altLang="en-US" sz="1600" dirty="0" smtClean="0">
                <a:highlight>
                  <a:srgbClr val="FFFF00"/>
                </a:highlight>
              </a:rPr>
              <a:t>鏈 </a:t>
            </a:r>
            <a:r>
              <a:rPr lang="en-US" altLang="zh-TW" sz="1600" dirty="0" smtClean="0">
                <a:highlight>
                  <a:srgbClr val="FFFF00"/>
                </a:highlight>
              </a:rPr>
              <a:t>(</a:t>
            </a:r>
            <a:r>
              <a:rPr lang="zh-TW" altLang="en-US" sz="1600" dirty="0">
                <a:highlight>
                  <a:srgbClr val="FFFF00"/>
                </a:highlight>
              </a:rPr>
              <a:t>永續供應鏈</a:t>
            </a:r>
            <a:r>
              <a:rPr lang="zh-TW" altLang="en-US" sz="1600" dirty="0" smtClean="0">
                <a:highlight>
                  <a:srgbClr val="FFFF00"/>
                </a:highlight>
              </a:rPr>
              <a:t>管理</a:t>
            </a:r>
            <a:r>
              <a:rPr lang="en-US" altLang="zh-TW" sz="1600" dirty="0" smtClean="0">
                <a:highlight>
                  <a:srgbClr val="FFFF00"/>
                </a:highlight>
              </a:rPr>
              <a:t>)</a:t>
            </a:r>
            <a:endParaRPr lang="en-US" dirty="0">
              <a:highlight>
                <a:srgbClr val="FFFF00"/>
              </a:highlight>
            </a:endParaRPr>
          </a:p>
        </p:txBody>
      </p:sp>
      <p:sp>
        <p:nvSpPr>
          <p:cNvPr id="3" name="Content Placeholder 2"/>
          <p:cNvSpPr>
            <a:spLocks noGrp="1"/>
          </p:cNvSpPr>
          <p:nvPr>
            <p:ph idx="1"/>
          </p:nvPr>
        </p:nvSpPr>
        <p:spPr/>
        <p:txBody>
          <a:bodyPr/>
          <a:lstStyle/>
          <a:p>
            <a:r>
              <a:rPr lang="en-US" dirty="0"/>
              <a:t>Taking social and ecological interests into account</a:t>
            </a:r>
            <a:br>
              <a:rPr lang="en-US" dirty="0"/>
            </a:br>
            <a:r>
              <a:rPr lang="zh-TW" altLang="en-US" sz="1600" dirty="0">
                <a:highlight>
                  <a:srgbClr val="FFFF00"/>
                </a:highlight>
              </a:rPr>
              <a:t>考慮社會和生態利益</a:t>
            </a:r>
            <a:endParaRPr lang="en-US" sz="1600" dirty="0">
              <a:highlight>
                <a:srgbClr val="FFFF00"/>
              </a:highlight>
            </a:endParaRPr>
          </a:p>
          <a:p>
            <a:pPr lvl="1"/>
            <a:r>
              <a:rPr lang="en-US" dirty="0"/>
              <a:t>For example: water usage, air pollution</a:t>
            </a:r>
            <a:r>
              <a:rPr lang="zh-TW" altLang="en-US" dirty="0"/>
              <a:t> </a:t>
            </a:r>
            <a:r>
              <a:rPr lang="zh-TW" altLang="en-US" sz="1600" dirty="0">
                <a:highlight>
                  <a:srgbClr val="FFFF00"/>
                </a:highlight>
              </a:rPr>
              <a:t>例如：用水量，空氣污染</a:t>
            </a:r>
            <a:endParaRPr lang="en-US" sz="1600" dirty="0">
              <a:highlight>
                <a:srgbClr val="FFFF00"/>
              </a:highlight>
            </a:endParaRPr>
          </a:p>
          <a:p>
            <a:r>
              <a:rPr lang="en-US" dirty="0"/>
              <a:t>Using most efficient environment for production, distribution, logistics</a:t>
            </a:r>
            <a:r>
              <a:rPr lang="zh-TW" altLang="en-US" dirty="0"/>
              <a:t> </a:t>
            </a:r>
            <a:r>
              <a:rPr lang="zh-TW" altLang="en-US" sz="1600" dirty="0">
                <a:highlight>
                  <a:srgbClr val="FFFF00"/>
                </a:highlight>
              </a:rPr>
              <a:t>使用最有效的生產，分銷，物流環境</a:t>
            </a:r>
            <a:endParaRPr lang="en-US" sz="1600" dirty="0">
              <a:highlight>
                <a:srgbClr val="FFFF00"/>
              </a:highlight>
            </a:endParaRPr>
          </a:p>
          <a:p>
            <a:pPr lvl="1"/>
            <a:r>
              <a:rPr lang="en-US" dirty="0"/>
              <a:t>Good business, over long term</a:t>
            </a:r>
            <a:r>
              <a:rPr lang="zh-TW" altLang="en-US" dirty="0"/>
              <a:t> </a:t>
            </a:r>
            <a:r>
              <a:rPr lang="zh-TW" altLang="en-US" sz="1600" dirty="0">
                <a:highlight>
                  <a:srgbClr val="FFFF00"/>
                </a:highlight>
              </a:rPr>
              <a:t>良好的業務，長期</a:t>
            </a:r>
            <a:endParaRPr lang="en-US" sz="1600" dirty="0">
              <a:highlight>
                <a:srgbClr val="FFFF00"/>
              </a:highlight>
            </a:endParaRPr>
          </a:p>
          <a:p>
            <a:pPr lvl="2"/>
            <a:r>
              <a:rPr lang="en-US" dirty="0"/>
              <a:t>Good risk management</a:t>
            </a:r>
            <a:r>
              <a:rPr lang="zh-TW" altLang="en-US" dirty="0"/>
              <a:t> </a:t>
            </a:r>
            <a:r>
              <a:rPr lang="zh-TW" altLang="en-US" dirty="0">
                <a:highlight>
                  <a:srgbClr val="FFFF00"/>
                </a:highlight>
              </a:rPr>
              <a:t>良好的風險管理</a:t>
            </a:r>
            <a:endParaRPr lang="en-US" dirty="0">
              <a:highlight>
                <a:srgbClr val="FFFF00"/>
              </a:highlight>
            </a:endParaRPr>
          </a:p>
          <a:p>
            <a:pPr lvl="1"/>
            <a:r>
              <a:rPr lang="en-US" dirty="0"/>
              <a:t>Create value for consumers, investors, communities</a:t>
            </a:r>
            <a:br>
              <a:rPr lang="en-US" dirty="0"/>
            </a:br>
            <a:r>
              <a:rPr lang="zh-TW" altLang="en-US" sz="1600" dirty="0">
                <a:highlight>
                  <a:srgbClr val="FFFF00"/>
                </a:highlight>
              </a:rPr>
              <a:t>為消費者，投資者和社區創造價值</a:t>
            </a:r>
          </a:p>
        </p:txBody>
      </p:sp>
    </p:spTree>
    <p:extLst>
      <p:ext uri="{BB962C8B-B14F-4D97-AF65-F5344CB8AC3E}">
        <p14:creationId xmlns:p14="http://schemas.microsoft.com/office/powerpoint/2010/main" val="1192903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Data Interchange (EDI)</a:t>
            </a:r>
            <a:r>
              <a:rPr lang="zh-TW" altLang="en-US" dirty="0"/>
              <a:t> </a:t>
            </a:r>
            <a:r>
              <a:rPr lang="zh-TW" altLang="en-US" sz="1600" dirty="0">
                <a:highlight>
                  <a:srgbClr val="FFFF00"/>
                </a:highlight>
              </a:rPr>
              <a:t>電子數據交換</a:t>
            </a:r>
            <a:endParaRPr lang="en-US" dirty="0">
              <a:highlight>
                <a:srgbClr val="FFFF00"/>
              </a:highlight>
            </a:endParaRPr>
          </a:p>
        </p:txBody>
      </p:sp>
      <p:sp>
        <p:nvSpPr>
          <p:cNvPr id="3" name="Content Placeholder 2"/>
          <p:cNvSpPr>
            <a:spLocks noGrp="1"/>
          </p:cNvSpPr>
          <p:nvPr>
            <p:ph idx="1"/>
          </p:nvPr>
        </p:nvSpPr>
        <p:spPr>
          <a:xfrm>
            <a:off x="457200" y="1600200"/>
            <a:ext cx="8229600" cy="4525963"/>
          </a:xfrm>
        </p:spPr>
        <p:txBody>
          <a:bodyPr/>
          <a:lstStyle/>
          <a:p>
            <a:r>
              <a:rPr lang="en-US" altLang="en-US" sz="2400" dirty="0"/>
              <a:t>Communications protocol for exchanging documents among computers</a:t>
            </a:r>
            <a:r>
              <a:rPr lang="zh-TW" altLang="en-US" sz="2400" dirty="0"/>
              <a:t> </a:t>
            </a:r>
            <a:r>
              <a:rPr lang="zh-TW" altLang="en-US" sz="1600" dirty="0">
                <a:highlight>
                  <a:srgbClr val="FFFF00"/>
                </a:highlight>
              </a:rPr>
              <a:t>用於在電腦之間交換文檔的通信協議</a:t>
            </a:r>
            <a:endParaRPr lang="en-US" altLang="en-US" sz="2400" dirty="0">
              <a:highlight>
                <a:srgbClr val="FFFF00"/>
              </a:highlight>
            </a:endParaRPr>
          </a:p>
          <a:p>
            <a:pPr lvl="1"/>
            <a:r>
              <a:rPr lang="en-US" altLang="en-US" sz="1800" dirty="0"/>
              <a:t>Each industry has own standards</a:t>
            </a:r>
            <a:r>
              <a:rPr lang="zh-TW" altLang="en-US" sz="1800" dirty="0"/>
              <a:t> </a:t>
            </a:r>
            <a:r>
              <a:rPr lang="zh-TW" altLang="en-US" sz="1600" dirty="0">
                <a:highlight>
                  <a:srgbClr val="FFFF00"/>
                </a:highlight>
              </a:rPr>
              <a:t>每個行業都有自己的標準</a:t>
            </a:r>
            <a:endParaRPr lang="en-US" altLang="en-US" sz="1600" dirty="0">
              <a:highlight>
                <a:srgbClr val="FFFF00"/>
              </a:highlight>
            </a:endParaRPr>
          </a:p>
          <a:p>
            <a:r>
              <a:rPr lang="en-US" altLang="en-US" sz="2400" dirty="0"/>
              <a:t>Developed in 1970s and ‘80s to automate exchange and reduce cost and errors in purchase orders, shipping documents, and more</a:t>
            </a:r>
            <a:r>
              <a:rPr lang="zh-TW" altLang="en-US" sz="2400" dirty="0"/>
              <a:t> </a:t>
            </a:r>
            <a:r>
              <a:rPr lang="zh-TW" altLang="en-US" sz="1600" dirty="0">
                <a:highlight>
                  <a:srgbClr val="FFFF00"/>
                </a:highlight>
              </a:rPr>
              <a:t>在</a:t>
            </a:r>
            <a:r>
              <a:rPr lang="en-US" altLang="zh-TW" sz="1600" dirty="0">
                <a:highlight>
                  <a:srgbClr val="FFFF00"/>
                </a:highlight>
              </a:rPr>
              <a:t>20</a:t>
            </a:r>
            <a:r>
              <a:rPr lang="zh-TW" altLang="en-US" sz="1600" dirty="0">
                <a:highlight>
                  <a:srgbClr val="FFFF00"/>
                </a:highlight>
              </a:rPr>
              <a:t>世紀</a:t>
            </a:r>
            <a:r>
              <a:rPr lang="en-US" altLang="zh-TW" sz="1600" dirty="0">
                <a:highlight>
                  <a:srgbClr val="FFFF00"/>
                </a:highlight>
              </a:rPr>
              <a:t>70</a:t>
            </a:r>
            <a:r>
              <a:rPr lang="zh-TW" altLang="en-US" sz="1600" dirty="0">
                <a:highlight>
                  <a:srgbClr val="FFFF00"/>
                </a:highlight>
              </a:rPr>
              <a:t>年代和</a:t>
            </a:r>
            <a:r>
              <a:rPr lang="en-US" altLang="zh-TW" sz="1600" dirty="0">
                <a:highlight>
                  <a:srgbClr val="FFFF00"/>
                </a:highlight>
              </a:rPr>
              <a:t>80</a:t>
            </a:r>
            <a:r>
              <a:rPr lang="zh-TW" altLang="en-US" sz="1600" dirty="0">
                <a:highlight>
                  <a:srgbClr val="FFFF00"/>
                </a:highlight>
              </a:rPr>
              <a:t>年代開發的自動化交換和降低採購訂單、運輸單據等方面的成本和錯誤</a:t>
            </a:r>
            <a:endParaRPr lang="en-US" altLang="en-US" sz="1600" dirty="0">
              <a:highlight>
                <a:srgbClr val="FFFF00"/>
              </a:highlight>
            </a:endParaRPr>
          </a:p>
          <a:p>
            <a:r>
              <a:rPr lang="en-US" altLang="en-US" sz="2400" dirty="0"/>
              <a:t>Today, provides for exchange of critical business information between computer applications supporting wide variety of business processes</a:t>
            </a:r>
            <a:br>
              <a:rPr lang="en-US" altLang="en-US" sz="2400" dirty="0"/>
            </a:br>
            <a:r>
              <a:rPr lang="zh-TW" altLang="en-US" sz="1600" dirty="0">
                <a:highlight>
                  <a:srgbClr val="FFFF00"/>
                </a:highlight>
              </a:rPr>
              <a:t>今日，在支持各種業務流程的電腦應用程序之間交換關鍵業務信息</a:t>
            </a:r>
            <a:endParaRPr lang="en-US" altLang="en-US" sz="1600" dirty="0">
              <a:highlight>
                <a:srgbClr val="FFFF00"/>
              </a:highlight>
            </a:endParaRPr>
          </a:p>
          <a:p>
            <a:r>
              <a:rPr lang="en-US" altLang="en-US" sz="2400" dirty="0"/>
              <a:t>Suited to small set of strategic partners</a:t>
            </a:r>
            <a:r>
              <a:rPr lang="zh-TW" altLang="en-US" sz="2400" dirty="0"/>
              <a:t> </a:t>
            </a:r>
            <a:r>
              <a:rPr lang="zh-TW" altLang="en-US" sz="1600" dirty="0">
                <a:highlight>
                  <a:srgbClr val="FFFF00"/>
                </a:highlight>
              </a:rPr>
              <a:t>適合小型策略合作夥伴</a:t>
            </a:r>
            <a:endParaRPr lang="en-US" altLang="en-US" sz="1600" dirty="0">
              <a:highlight>
                <a:srgbClr val="FFFF00"/>
              </a:highlight>
            </a:endParaRPr>
          </a:p>
          <a:p>
            <a:endParaRPr lang="en-US" sz="2400" dirty="0"/>
          </a:p>
        </p:txBody>
      </p:sp>
    </p:spTree>
    <p:extLst>
      <p:ext uri="{BB962C8B-B14F-4D97-AF65-F5344CB8AC3E}">
        <p14:creationId xmlns:p14="http://schemas.microsoft.com/office/powerpoint/2010/main" val="2234145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12.5: The Evolution of EDI as a B2B Medium</a:t>
            </a:r>
            <a:r>
              <a:rPr lang="zh-TW" altLang="en-US" dirty="0"/>
              <a:t> </a:t>
            </a:r>
            <a:r>
              <a:rPr lang="en-US" altLang="zh-TW" sz="1600" dirty="0">
                <a:highlight>
                  <a:srgbClr val="FFFF00"/>
                </a:highlight>
              </a:rPr>
              <a:t>EDI</a:t>
            </a:r>
            <a:r>
              <a:rPr lang="zh-TW" altLang="en-US" sz="1600" dirty="0">
                <a:highlight>
                  <a:srgbClr val="FFFF00"/>
                </a:highlight>
              </a:rPr>
              <a:t>作為</a:t>
            </a:r>
            <a:r>
              <a:rPr lang="en-US" altLang="zh-TW" sz="1600" dirty="0">
                <a:highlight>
                  <a:srgbClr val="FFFF00"/>
                </a:highlight>
              </a:rPr>
              <a:t>B2B</a:t>
            </a:r>
            <a:r>
              <a:rPr lang="zh-TW" altLang="en-US" sz="1600" dirty="0">
                <a:highlight>
                  <a:srgbClr val="FFFF00"/>
                </a:highlight>
              </a:rPr>
              <a:t>媒介的演變</a:t>
            </a:r>
            <a:endParaRPr lang="en-US" dirty="0">
              <a:highlight>
                <a:srgbClr val="FFFF00"/>
              </a:highlight>
            </a:endParaRPr>
          </a:p>
        </p:txBody>
      </p:sp>
      <p:sp>
        <p:nvSpPr>
          <p:cNvPr id="4" name="Text Placeholder 3"/>
          <p:cNvSpPr>
            <a:spLocks noGrp="1"/>
          </p:cNvSpPr>
          <p:nvPr>
            <p:ph type="body" sz="quarter" idx="13"/>
          </p:nvPr>
        </p:nvSpPr>
        <p:spPr/>
        <p:txBody>
          <a:bodyPr/>
          <a:lstStyle/>
          <a:p>
            <a:endParaRPr lang="en-US" dirty="0"/>
          </a:p>
        </p:txBody>
      </p:sp>
      <p:pic>
        <p:nvPicPr>
          <p:cNvPr id="8" name="Picture 7" descr="Figure 12.5 illustrates the evolution of EDI"/>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81200" y="1447800"/>
            <a:ext cx="4648200" cy="457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764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arning Objectives"/>
          <p:cNvSpPr>
            <a:spLocks noGrp="1"/>
          </p:cNvSpPr>
          <p:nvPr>
            <p:ph type="title"/>
          </p:nvPr>
        </p:nvSpPr>
        <p:spPr/>
        <p:txBody>
          <a:bodyPr/>
          <a:lstStyle/>
          <a:p>
            <a:r>
              <a:rPr lang="en-US" b="1" dirty="0"/>
              <a:t>Learning Objectives</a:t>
            </a:r>
          </a:p>
        </p:txBody>
      </p:sp>
      <p:sp>
        <p:nvSpPr>
          <p:cNvPr id="3" name="Learning Objective List"/>
          <p:cNvSpPr>
            <a:spLocks noGrp="1"/>
          </p:cNvSpPr>
          <p:nvPr>
            <p:ph idx="1"/>
          </p:nvPr>
        </p:nvSpPr>
        <p:spPr/>
        <p:txBody>
          <a:bodyPr/>
          <a:lstStyle/>
          <a:p>
            <a:r>
              <a:rPr lang="en-US" b="1" dirty="0">
                <a:solidFill>
                  <a:srgbClr val="007FA3"/>
                </a:solidFill>
              </a:rPr>
              <a:t>12.1</a:t>
            </a:r>
            <a:r>
              <a:rPr lang="en-US" dirty="0"/>
              <a:t> Discuss the evolution and growth of B2B e-commerce, as well as its potential benefits and challenges.</a:t>
            </a:r>
          </a:p>
          <a:p>
            <a:pPr>
              <a:buClr>
                <a:schemeClr val="bg1"/>
              </a:buClr>
            </a:pPr>
            <a:r>
              <a:rPr lang="en-US" b="1" dirty="0">
                <a:solidFill>
                  <a:srgbClr val="007FA3"/>
                </a:solidFill>
              </a:rPr>
              <a:t>12.2</a:t>
            </a:r>
            <a:r>
              <a:rPr lang="en-US" b="1" dirty="0">
                <a:solidFill>
                  <a:schemeClr val="accent1"/>
                </a:solidFill>
              </a:rPr>
              <a:t> </a:t>
            </a:r>
            <a:r>
              <a:rPr lang="en-US" dirty="0"/>
              <a:t>Understand how procurement and supply chains relate to B2B e-commerce.</a:t>
            </a:r>
          </a:p>
          <a:p>
            <a:pPr>
              <a:buClr>
                <a:schemeClr val="bg1"/>
              </a:buClr>
            </a:pPr>
            <a:r>
              <a:rPr lang="en-US" b="1" dirty="0">
                <a:solidFill>
                  <a:srgbClr val="007FA3"/>
                </a:solidFill>
              </a:rPr>
              <a:t>12.3</a:t>
            </a:r>
            <a:r>
              <a:rPr lang="en-US" dirty="0"/>
              <a:t> Identify major trends in supply chain management and collaborative commerce.</a:t>
            </a:r>
          </a:p>
          <a:p>
            <a:pPr>
              <a:buClr>
                <a:schemeClr val="bg1"/>
              </a:buClr>
            </a:pPr>
            <a:r>
              <a:rPr lang="en-US" b="1" dirty="0">
                <a:solidFill>
                  <a:srgbClr val="007FA3"/>
                </a:solidFill>
              </a:rPr>
              <a:t>12.4</a:t>
            </a:r>
            <a:r>
              <a:rPr lang="en-US" b="1" dirty="0">
                <a:solidFill>
                  <a:schemeClr val="accent1"/>
                </a:solidFill>
              </a:rPr>
              <a:t> </a:t>
            </a:r>
            <a:r>
              <a:rPr lang="en-US" dirty="0"/>
              <a:t>Understand the different characteristics and types of Net marketplaces.</a:t>
            </a:r>
          </a:p>
          <a:p>
            <a:r>
              <a:rPr lang="en-US" b="1" dirty="0">
                <a:solidFill>
                  <a:srgbClr val="007FA3"/>
                </a:solidFill>
              </a:rPr>
              <a:t>12.5</a:t>
            </a:r>
            <a:r>
              <a:rPr lang="en-US" dirty="0"/>
              <a:t> Understand the objectives of private industrial networks, their role in supporting collaborative commerce, and the barriers to their implementation.</a:t>
            </a:r>
          </a:p>
        </p:txBody>
      </p:sp>
      <p:sp>
        <p:nvSpPr>
          <p:cNvPr id="4" name="文字方塊 3">
            <a:extLst>
              <a:ext uri="{FF2B5EF4-FFF2-40B4-BE49-F238E27FC236}">
                <a16:creationId xmlns:a16="http://schemas.microsoft.com/office/drawing/2014/main" xmlns="" id="{C8673703-153E-4B8D-8ABC-91EC15D8B308}"/>
              </a:ext>
            </a:extLst>
          </p:cNvPr>
          <p:cNvSpPr txBox="1"/>
          <p:nvPr/>
        </p:nvSpPr>
        <p:spPr>
          <a:xfrm>
            <a:off x="4267200" y="882019"/>
            <a:ext cx="1210588" cy="400110"/>
          </a:xfrm>
          <a:prstGeom prst="rect">
            <a:avLst/>
          </a:prstGeom>
          <a:noFill/>
        </p:spPr>
        <p:txBody>
          <a:bodyPr wrap="none" rtlCol="0">
            <a:spAutoFit/>
          </a:bodyPr>
          <a:lstStyle/>
          <a:p>
            <a:r>
              <a:rPr lang="zh-TW" altLang="en-US" sz="2000" dirty="0">
                <a:highlight>
                  <a:srgbClr val="FFFF00"/>
                </a:highlight>
              </a:rPr>
              <a:t>學習目標</a:t>
            </a:r>
          </a:p>
        </p:txBody>
      </p:sp>
      <p:sp>
        <p:nvSpPr>
          <p:cNvPr id="5" name="文字方塊 4">
            <a:extLst>
              <a:ext uri="{FF2B5EF4-FFF2-40B4-BE49-F238E27FC236}">
                <a16:creationId xmlns:a16="http://schemas.microsoft.com/office/drawing/2014/main" xmlns="" id="{277D04BC-8700-4A8A-A41B-ACDC955EF713}"/>
              </a:ext>
            </a:extLst>
          </p:cNvPr>
          <p:cNvSpPr txBox="1"/>
          <p:nvPr/>
        </p:nvSpPr>
        <p:spPr>
          <a:xfrm>
            <a:off x="3505200" y="1825410"/>
            <a:ext cx="4653838" cy="307777"/>
          </a:xfrm>
          <a:prstGeom prst="rect">
            <a:avLst/>
          </a:prstGeom>
          <a:noFill/>
        </p:spPr>
        <p:txBody>
          <a:bodyPr wrap="none" rtlCol="0">
            <a:spAutoFit/>
          </a:bodyPr>
          <a:lstStyle/>
          <a:p>
            <a:r>
              <a:rPr lang="zh-TW" altLang="en-US" sz="1400" dirty="0">
                <a:highlight>
                  <a:srgbClr val="FFFF00"/>
                </a:highlight>
              </a:rPr>
              <a:t>討論</a:t>
            </a:r>
            <a:r>
              <a:rPr lang="en-US" altLang="zh-TW" sz="1400" dirty="0">
                <a:highlight>
                  <a:srgbClr val="FFFF00"/>
                </a:highlight>
              </a:rPr>
              <a:t>B2B</a:t>
            </a:r>
            <a:r>
              <a:rPr lang="zh-TW" altLang="en-US" sz="1400" dirty="0">
                <a:highlight>
                  <a:srgbClr val="FFFF00"/>
                </a:highlight>
              </a:rPr>
              <a:t>電子商務的發展和增長，以及潛在的收益和挑戰</a:t>
            </a:r>
          </a:p>
        </p:txBody>
      </p:sp>
      <p:sp>
        <p:nvSpPr>
          <p:cNvPr id="6" name="文字方塊 5">
            <a:extLst>
              <a:ext uri="{FF2B5EF4-FFF2-40B4-BE49-F238E27FC236}">
                <a16:creationId xmlns:a16="http://schemas.microsoft.com/office/drawing/2014/main" xmlns="" id="{69EDE181-21B6-4B8C-9C6E-E2B56ED08644}"/>
              </a:ext>
            </a:extLst>
          </p:cNvPr>
          <p:cNvSpPr txBox="1"/>
          <p:nvPr/>
        </p:nvSpPr>
        <p:spPr>
          <a:xfrm>
            <a:off x="4753342" y="2460938"/>
            <a:ext cx="3397084" cy="307777"/>
          </a:xfrm>
          <a:prstGeom prst="rect">
            <a:avLst/>
          </a:prstGeom>
          <a:noFill/>
        </p:spPr>
        <p:txBody>
          <a:bodyPr wrap="none" rtlCol="0">
            <a:spAutoFit/>
          </a:bodyPr>
          <a:lstStyle/>
          <a:p>
            <a:r>
              <a:rPr lang="zh-TW" altLang="en-US" sz="1400" dirty="0">
                <a:highlight>
                  <a:srgbClr val="FFFF00"/>
                </a:highlight>
              </a:rPr>
              <a:t>了解採購和供應鏈和</a:t>
            </a:r>
            <a:r>
              <a:rPr lang="en-US" altLang="zh-TW" sz="1400" dirty="0">
                <a:highlight>
                  <a:srgbClr val="FFFF00"/>
                </a:highlight>
              </a:rPr>
              <a:t>B2B</a:t>
            </a:r>
            <a:r>
              <a:rPr lang="zh-TW" altLang="en-US" sz="1400" dirty="0">
                <a:highlight>
                  <a:srgbClr val="FFFF00"/>
                </a:highlight>
              </a:rPr>
              <a:t>電子商務的關係</a:t>
            </a:r>
          </a:p>
        </p:txBody>
      </p:sp>
      <p:sp>
        <p:nvSpPr>
          <p:cNvPr id="7" name="文字方塊 6">
            <a:extLst>
              <a:ext uri="{FF2B5EF4-FFF2-40B4-BE49-F238E27FC236}">
                <a16:creationId xmlns:a16="http://schemas.microsoft.com/office/drawing/2014/main" xmlns="" id="{AFA10F5A-1D07-4241-A24C-9983EDC337D7}"/>
              </a:ext>
            </a:extLst>
          </p:cNvPr>
          <p:cNvSpPr txBox="1"/>
          <p:nvPr/>
        </p:nvSpPr>
        <p:spPr>
          <a:xfrm>
            <a:off x="4889480" y="2902374"/>
            <a:ext cx="3416320" cy="307777"/>
          </a:xfrm>
          <a:prstGeom prst="rect">
            <a:avLst/>
          </a:prstGeom>
          <a:noFill/>
        </p:spPr>
        <p:txBody>
          <a:bodyPr wrap="none" rtlCol="0">
            <a:spAutoFit/>
          </a:bodyPr>
          <a:lstStyle/>
          <a:p>
            <a:r>
              <a:rPr lang="zh-TW" altLang="en-US" sz="1400" dirty="0">
                <a:highlight>
                  <a:srgbClr val="FFFF00"/>
                </a:highlight>
              </a:rPr>
              <a:t>確認供應鏈管理和合作型商務的主要趨勢</a:t>
            </a:r>
          </a:p>
        </p:txBody>
      </p:sp>
      <p:sp>
        <p:nvSpPr>
          <p:cNvPr id="8" name="文字方塊 7">
            <a:extLst>
              <a:ext uri="{FF2B5EF4-FFF2-40B4-BE49-F238E27FC236}">
                <a16:creationId xmlns:a16="http://schemas.microsoft.com/office/drawing/2014/main" xmlns="" id="{7D0070C7-BC85-4BC4-B1F6-C953FAE6BBA2}"/>
              </a:ext>
            </a:extLst>
          </p:cNvPr>
          <p:cNvSpPr txBox="1"/>
          <p:nvPr/>
        </p:nvSpPr>
        <p:spPr>
          <a:xfrm>
            <a:off x="2362200" y="4089285"/>
            <a:ext cx="5929828" cy="307777"/>
          </a:xfrm>
          <a:prstGeom prst="rect">
            <a:avLst/>
          </a:prstGeom>
          <a:noFill/>
        </p:spPr>
        <p:txBody>
          <a:bodyPr wrap="none" rtlCol="0">
            <a:spAutoFit/>
          </a:bodyPr>
          <a:lstStyle/>
          <a:p>
            <a:r>
              <a:rPr lang="zh-TW" altLang="en-US" sz="1400" dirty="0">
                <a:highlight>
                  <a:srgbClr val="FFFF00"/>
                </a:highlight>
              </a:rPr>
              <a:t>了解私人產業網絡的目標，其在支持合作型商務中的作用，以及實施阻礙</a:t>
            </a:r>
          </a:p>
        </p:txBody>
      </p:sp>
    </p:spTree>
    <p:extLst>
      <p:ext uri="{BB962C8B-B14F-4D97-AF65-F5344CB8AC3E}">
        <p14:creationId xmlns:p14="http://schemas.microsoft.com/office/powerpoint/2010/main" val="4260879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B2B</a:t>
            </a:r>
            <a:r>
              <a:rPr lang="zh-TW" altLang="en-US" dirty="0"/>
              <a:t> </a:t>
            </a:r>
            <a:r>
              <a:rPr lang="zh-TW" altLang="en-US" sz="1600" dirty="0">
                <a:highlight>
                  <a:srgbClr val="FFFF00"/>
                </a:highlight>
              </a:rPr>
              <a:t>行動</a:t>
            </a:r>
            <a:r>
              <a:rPr lang="en-US" altLang="zh-TW" sz="1600" dirty="0">
                <a:highlight>
                  <a:srgbClr val="FFFF00"/>
                </a:highlight>
              </a:rPr>
              <a:t>B2B</a:t>
            </a:r>
            <a:endParaRPr lang="en-US" dirty="0">
              <a:highlight>
                <a:srgbClr val="FFFF00"/>
              </a:highlight>
            </a:endParaRPr>
          </a:p>
        </p:txBody>
      </p:sp>
      <p:sp>
        <p:nvSpPr>
          <p:cNvPr id="3" name="Content Placeholder 2"/>
          <p:cNvSpPr>
            <a:spLocks noGrp="1"/>
          </p:cNvSpPr>
          <p:nvPr>
            <p:ph idx="1"/>
          </p:nvPr>
        </p:nvSpPr>
        <p:spPr/>
        <p:txBody>
          <a:bodyPr/>
          <a:lstStyle/>
          <a:p>
            <a:r>
              <a:rPr lang="en-US" altLang="en-US" sz="2600" dirty="0"/>
              <a:t>Mobile devices increasingly important in all aspects of B2B e-commerce</a:t>
            </a:r>
            <a:r>
              <a:rPr lang="zh-TW" altLang="en-US" sz="2600" dirty="0"/>
              <a:t> </a:t>
            </a:r>
            <a:r>
              <a:rPr lang="zh-TW" altLang="en-US" sz="1600" dirty="0">
                <a:highlight>
                  <a:srgbClr val="FFFF00"/>
                </a:highlight>
              </a:rPr>
              <a:t>行動裝置在</a:t>
            </a:r>
            <a:r>
              <a:rPr lang="en-US" altLang="zh-TW" sz="1600" dirty="0">
                <a:highlight>
                  <a:srgbClr val="FFFF00"/>
                </a:highlight>
              </a:rPr>
              <a:t>B2B</a:t>
            </a:r>
            <a:r>
              <a:rPr lang="zh-TW" altLang="en-US" sz="1600" dirty="0">
                <a:highlight>
                  <a:srgbClr val="FFFF00"/>
                </a:highlight>
              </a:rPr>
              <a:t>電子商務的各個方面越來越重要</a:t>
            </a:r>
            <a:endParaRPr lang="en-US" altLang="en-US" sz="1600" dirty="0">
              <a:highlight>
                <a:srgbClr val="FFFF00"/>
              </a:highlight>
            </a:endParaRPr>
          </a:p>
          <a:p>
            <a:pPr lvl="1"/>
            <a:r>
              <a:rPr lang="en-US" altLang="en-US" dirty="0"/>
              <a:t>Used in all phases of purchase process</a:t>
            </a:r>
            <a:r>
              <a:rPr lang="zh-TW" altLang="en-US" dirty="0"/>
              <a:t> </a:t>
            </a:r>
            <a:r>
              <a:rPr lang="zh-TW" altLang="en-US" sz="1600" dirty="0">
                <a:highlight>
                  <a:srgbClr val="FFFF00"/>
                </a:highlight>
              </a:rPr>
              <a:t>用於購買過程的所有階段</a:t>
            </a:r>
            <a:endParaRPr lang="en-US" altLang="en-US" sz="1600" dirty="0">
              <a:highlight>
                <a:srgbClr val="FFFF00"/>
              </a:highlight>
            </a:endParaRPr>
          </a:p>
          <a:p>
            <a:pPr lvl="1"/>
            <a:r>
              <a:rPr lang="en-US" altLang="en-US" dirty="0"/>
              <a:t>Over 75% of B2B decision makers use mobile devices to research products</a:t>
            </a:r>
            <a:r>
              <a:rPr lang="zh-TW" altLang="en-US" dirty="0"/>
              <a:t> </a:t>
            </a:r>
            <a:r>
              <a:rPr lang="en-US" altLang="zh-TW" dirty="0"/>
              <a:t/>
            </a:r>
            <a:br>
              <a:rPr lang="en-US" altLang="zh-TW" dirty="0"/>
            </a:br>
            <a:r>
              <a:rPr lang="zh-TW" altLang="en-US" sz="1600" dirty="0">
                <a:highlight>
                  <a:srgbClr val="FFFF00"/>
                </a:highlight>
              </a:rPr>
              <a:t>超過</a:t>
            </a:r>
            <a:r>
              <a:rPr lang="en-US" altLang="zh-TW" sz="1600" dirty="0">
                <a:highlight>
                  <a:srgbClr val="FFFF00"/>
                </a:highlight>
              </a:rPr>
              <a:t>75</a:t>
            </a:r>
            <a:r>
              <a:rPr lang="zh-TW" altLang="en-US" sz="1600" dirty="0">
                <a:highlight>
                  <a:srgbClr val="FFFF00"/>
                </a:highlight>
              </a:rPr>
              <a:t>％的</a:t>
            </a:r>
            <a:r>
              <a:rPr lang="en-US" altLang="zh-TW" sz="1600" dirty="0">
                <a:highlight>
                  <a:srgbClr val="FFFF00"/>
                </a:highlight>
              </a:rPr>
              <a:t>B2B</a:t>
            </a:r>
            <a:r>
              <a:rPr lang="zh-TW" altLang="en-US" sz="1600" dirty="0">
                <a:highlight>
                  <a:srgbClr val="FFFF00"/>
                </a:highlight>
              </a:rPr>
              <a:t>決策者使用行動裝置來研究產品</a:t>
            </a:r>
            <a:endParaRPr lang="en-US" altLang="en-US" sz="1600" dirty="0">
              <a:highlight>
                <a:srgbClr val="FFFF00"/>
              </a:highlight>
            </a:endParaRPr>
          </a:p>
          <a:p>
            <a:pPr lvl="1"/>
            <a:r>
              <a:rPr lang="en-US" altLang="en-US" dirty="0"/>
              <a:t>Users increasingly expect B2B e-commerce sites to be accessible from mobile devices</a:t>
            </a:r>
            <a:r>
              <a:rPr lang="zh-TW" altLang="en-US" dirty="0"/>
              <a:t> </a:t>
            </a:r>
            <a:r>
              <a:rPr lang="en-US" altLang="zh-TW" dirty="0"/>
              <a:t/>
            </a:r>
            <a:br>
              <a:rPr lang="en-US" altLang="zh-TW" dirty="0"/>
            </a:br>
            <a:r>
              <a:rPr lang="zh-TW" altLang="en-US" sz="1600" dirty="0">
                <a:highlight>
                  <a:srgbClr val="FFFF00"/>
                </a:highlight>
              </a:rPr>
              <a:t>用戶越來越期望通過行動裝置訪問</a:t>
            </a:r>
            <a:r>
              <a:rPr lang="en-US" altLang="zh-TW" sz="1600" dirty="0">
                <a:highlight>
                  <a:srgbClr val="FFFF00"/>
                </a:highlight>
              </a:rPr>
              <a:t>B2B</a:t>
            </a:r>
            <a:r>
              <a:rPr lang="zh-TW" altLang="en-US" sz="1600" dirty="0">
                <a:highlight>
                  <a:srgbClr val="FFFF00"/>
                </a:highlight>
              </a:rPr>
              <a:t>電子商務網站</a:t>
            </a:r>
            <a:endParaRPr lang="en-US" altLang="en-US" sz="1600" dirty="0">
              <a:highlight>
                <a:srgbClr val="FFFF00"/>
              </a:highlight>
            </a:endParaRPr>
          </a:p>
          <a:p>
            <a:r>
              <a:rPr lang="en-US" altLang="en-US" sz="2600" dirty="0"/>
              <a:t>Bring Your Own Device (BYOD) policies</a:t>
            </a:r>
            <a:r>
              <a:rPr lang="zh-TW" altLang="en-US" sz="2600" dirty="0"/>
              <a:t> </a:t>
            </a:r>
            <a:r>
              <a:rPr lang="zh-TW" altLang="en-US" sz="1600" dirty="0">
                <a:highlight>
                  <a:srgbClr val="FFFF00"/>
                </a:highlight>
              </a:rPr>
              <a:t>自攜電子設備政策</a:t>
            </a:r>
            <a:endParaRPr lang="en-US" altLang="en-US" sz="1600" dirty="0">
              <a:highlight>
                <a:srgbClr val="FFFF00"/>
              </a:highlight>
            </a:endParaRPr>
          </a:p>
          <a:p>
            <a:r>
              <a:rPr lang="en-US" altLang="en-US" sz="2600" dirty="0"/>
              <a:t>Supply chain software and network providers providing support for mobile platform</a:t>
            </a:r>
            <a:r>
              <a:rPr lang="en-US" altLang="en-US" dirty="0"/>
              <a:t/>
            </a:r>
            <a:br>
              <a:rPr lang="en-US" altLang="en-US" dirty="0"/>
            </a:br>
            <a:r>
              <a:rPr lang="zh-TW" altLang="en-US" sz="1600" dirty="0">
                <a:highlight>
                  <a:srgbClr val="FFFF00"/>
                </a:highlight>
              </a:rPr>
              <a:t>供應鏈軟體和網絡提供商為移動平台提供支持</a:t>
            </a:r>
          </a:p>
        </p:txBody>
      </p:sp>
    </p:spTree>
    <p:extLst>
      <p:ext uri="{BB962C8B-B14F-4D97-AF65-F5344CB8AC3E}">
        <p14:creationId xmlns:p14="http://schemas.microsoft.com/office/powerpoint/2010/main" val="2077716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B2B </a:t>
            </a:r>
            <a:r>
              <a:rPr lang="en-US" dirty="0" smtClean="0"/>
              <a:t>in </a:t>
            </a:r>
            <a:r>
              <a:rPr lang="en-US" dirty="0"/>
              <a:t>the Cloud </a:t>
            </a:r>
            <a:r>
              <a:rPr lang="en-US" sz="1600" dirty="0">
                <a:highlight>
                  <a:srgbClr val="FFFF00"/>
                </a:highlight>
              </a:rPr>
              <a:t>B2B</a:t>
            </a:r>
            <a:r>
              <a:rPr lang="zh-TW" altLang="en-US" sz="1600" dirty="0">
                <a:highlight>
                  <a:srgbClr val="FFFF00"/>
                </a:highlight>
              </a:rPr>
              <a:t>在雲端</a:t>
            </a:r>
            <a:endParaRPr lang="en-US" dirty="0">
              <a:highlight>
                <a:srgbClr val="FFFF00"/>
              </a:highlight>
            </a:endParaRPr>
          </a:p>
        </p:txBody>
      </p:sp>
      <p:sp>
        <p:nvSpPr>
          <p:cNvPr id="3" name="Content Placeholder 2"/>
          <p:cNvSpPr>
            <a:spLocks noGrp="1"/>
          </p:cNvSpPr>
          <p:nvPr>
            <p:ph idx="1"/>
          </p:nvPr>
        </p:nvSpPr>
        <p:spPr/>
        <p:txBody>
          <a:bodyPr/>
          <a:lstStyle/>
          <a:p>
            <a:pPr>
              <a:spcBef>
                <a:spcPts val="600"/>
              </a:spcBef>
            </a:pPr>
            <a:r>
              <a:rPr lang="en-US" altLang="en-US" sz="2200" dirty="0"/>
              <a:t>Cloud-based B2B systems</a:t>
            </a:r>
            <a:r>
              <a:rPr lang="zh-TW" altLang="en-US" sz="2200" dirty="0"/>
              <a:t> </a:t>
            </a:r>
            <a:r>
              <a:rPr lang="zh-TW" altLang="en-US" sz="1600" dirty="0">
                <a:highlight>
                  <a:srgbClr val="FFFF00"/>
                </a:highlight>
                <a:latin typeface="+mn-ea"/>
              </a:rPr>
              <a:t>基於雲端的</a:t>
            </a:r>
            <a:r>
              <a:rPr lang="en-US" altLang="zh-TW" sz="1600" dirty="0">
                <a:highlight>
                  <a:srgbClr val="FFFF00"/>
                </a:highlight>
                <a:latin typeface="+mn-ea"/>
              </a:rPr>
              <a:t>B2B</a:t>
            </a:r>
            <a:r>
              <a:rPr lang="zh-TW" altLang="en-US" sz="1600" dirty="0">
                <a:highlight>
                  <a:srgbClr val="FFFF00"/>
                </a:highlight>
                <a:latin typeface="+mn-ea"/>
              </a:rPr>
              <a:t>系統</a:t>
            </a:r>
            <a:endParaRPr lang="en-US" altLang="en-US" sz="2400" dirty="0">
              <a:highlight>
                <a:srgbClr val="FFFF00"/>
              </a:highlight>
              <a:latin typeface="+mn-ea"/>
            </a:endParaRPr>
          </a:p>
          <a:p>
            <a:pPr lvl="1"/>
            <a:r>
              <a:rPr lang="en-US" altLang="en-US" sz="1800" dirty="0"/>
              <a:t>Shift much of the expense of B2B systems from firm to B2B network provider (data hub or B2B platform)</a:t>
            </a:r>
            <a:br>
              <a:rPr lang="en-US" altLang="en-US" sz="1800" dirty="0"/>
            </a:br>
            <a:r>
              <a:rPr lang="zh-TW" altLang="en-US" sz="1600" dirty="0">
                <a:highlight>
                  <a:srgbClr val="FFFF00"/>
                </a:highlight>
                <a:latin typeface="+mn-ea"/>
              </a:rPr>
              <a:t>將</a:t>
            </a:r>
            <a:r>
              <a:rPr lang="en-US" altLang="zh-TW" sz="1600" dirty="0">
                <a:highlight>
                  <a:srgbClr val="FFFF00"/>
                </a:highlight>
                <a:latin typeface="+mn-ea"/>
              </a:rPr>
              <a:t>B2B</a:t>
            </a:r>
            <a:r>
              <a:rPr lang="zh-TW" altLang="en-US" sz="1600" dirty="0">
                <a:highlight>
                  <a:srgbClr val="FFFF00"/>
                </a:highlight>
                <a:latin typeface="+mn-ea"/>
              </a:rPr>
              <a:t>系統的大部分費用從企業轉移到</a:t>
            </a:r>
            <a:r>
              <a:rPr lang="en-US" altLang="zh-TW" sz="1600" dirty="0">
                <a:highlight>
                  <a:srgbClr val="FFFF00"/>
                </a:highlight>
                <a:latin typeface="+mn-ea"/>
              </a:rPr>
              <a:t>B2B</a:t>
            </a:r>
            <a:r>
              <a:rPr lang="zh-TW" altLang="en-US" sz="1600" dirty="0">
                <a:highlight>
                  <a:srgbClr val="FFFF00"/>
                </a:highlight>
                <a:latin typeface="+mn-ea"/>
              </a:rPr>
              <a:t>網絡提供商（數據中心或</a:t>
            </a:r>
            <a:r>
              <a:rPr lang="en-US" altLang="zh-TW" sz="1600" dirty="0">
                <a:highlight>
                  <a:srgbClr val="FFFF00"/>
                </a:highlight>
                <a:latin typeface="+mn-ea"/>
              </a:rPr>
              <a:t>B2B</a:t>
            </a:r>
            <a:r>
              <a:rPr lang="zh-TW" altLang="en-US" sz="1600" dirty="0">
                <a:highlight>
                  <a:srgbClr val="FFFF00"/>
                </a:highlight>
                <a:latin typeface="+mn-ea"/>
              </a:rPr>
              <a:t>平台）</a:t>
            </a:r>
            <a:endParaRPr lang="en-US" altLang="en-US" sz="1600" dirty="0">
              <a:highlight>
                <a:srgbClr val="FFFF00"/>
              </a:highlight>
              <a:latin typeface="+mn-ea"/>
            </a:endParaRPr>
          </a:p>
          <a:p>
            <a:pPr>
              <a:spcBef>
                <a:spcPts val="600"/>
              </a:spcBef>
            </a:pPr>
            <a:r>
              <a:rPr lang="en-US" altLang="en-US" sz="2200" dirty="0"/>
              <a:t>Cloud platform owner provides</a:t>
            </a:r>
            <a:r>
              <a:rPr lang="zh-TW" altLang="en-US" sz="2400" dirty="0"/>
              <a:t> </a:t>
            </a:r>
            <a:r>
              <a:rPr lang="zh-TW" altLang="en-US" sz="1600" dirty="0">
                <a:highlight>
                  <a:srgbClr val="FFFF00"/>
                </a:highlight>
                <a:latin typeface="+mn-ea"/>
              </a:rPr>
              <a:t>雲端平台所有者提供</a:t>
            </a:r>
            <a:endParaRPr lang="en-US" altLang="en-US" sz="1600" dirty="0">
              <a:highlight>
                <a:srgbClr val="FFFF00"/>
              </a:highlight>
              <a:latin typeface="+mn-ea"/>
            </a:endParaRPr>
          </a:p>
          <a:p>
            <a:pPr lvl="1"/>
            <a:r>
              <a:rPr lang="en-US" altLang="en-US" sz="1800" dirty="0"/>
              <a:t>Computing/telecommunications capabilities</a:t>
            </a:r>
            <a:r>
              <a:rPr lang="zh-TW" altLang="en-US" sz="1800" dirty="0"/>
              <a:t> </a:t>
            </a:r>
            <a:r>
              <a:rPr lang="zh-TW" altLang="en-US" sz="1600" dirty="0">
                <a:highlight>
                  <a:srgbClr val="FFFF00"/>
                </a:highlight>
                <a:latin typeface="+mn-ea"/>
              </a:rPr>
              <a:t>計算</a:t>
            </a:r>
            <a:r>
              <a:rPr lang="en-US" altLang="zh-TW" sz="1600" dirty="0">
                <a:highlight>
                  <a:srgbClr val="FFFF00"/>
                </a:highlight>
                <a:latin typeface="+mn-ea"/>
              </a:rPr>
              <a:t>/</a:t>
            </a:r>
            <a:r>
              <a:rPr lang="zh-TW" altLang="en-US" sz="1600" dirty="0">
                <a:highlight>
                  <a:srgbClr val="FFFF00"/>
                </a:highlight>
                <a:latin typeface="+mn-ea"/>
              </a:rPr>
              <a:t>電信能力</a:t>
            </a:r>
            <a:endParaRPr lang="en-US" altLang="en-US" sz="1600" dirty="0">
              <a:highlight>
                <a:srgbClr val="FFFF00"/>
              </a:highlight>
              <a:latin typeface="+mn-ea"/>
            </a:endParaRPr>
          </a:p>
          <a:p>
            <a:pPr lvl="1"/>
            <a:r>
              <a:rPr lang="en-US" altLang="en-US" sz="1800" dirty="0"/>
              <a:t>Software</a:t>
            </a:r>
            <a:r>
              <a:rPr lang="zh-TW" altLang="en-US" sz="1800" dirty="0"/>
              <a:t> </a:t>
            </a:r>
            <a:r>
              <a:rPr lang="zh-TW" altLang="en-US" sz="1600" dirty="0">
                <a:highlight>
                  <a:srgbClr val="FFFF00"/>
                </a:highlight>
                <a:latin typeface="+mn-ea"/>
              </a:rPr>
              <a:t>軟體</a:t>
            </a:r>
            <a:endParaRPr lang="en-US" altLang="en-US" sz="1600" dirty="0">
              <a:highlight>
                <a:srgbClr val="FFFF00"/>
              </a:highlight>
              <a:latin typeface="+mn-ea"/>
            </a:endParaRPr>
          </a:p>
          <a:p>
            <a:pPr lvl="1"/>
            <a:r>
              <a:rPr lang="en-US" altLang="en-US" sz="1800" dirty="0"/>
              <a:t>Connectivity</a:t>
            </a:r>
            <a:r>
              <a:rPr lang="zh-TW" altLang="en-US" sz="1800" dirty="0"/>
              <a:t> </a:t>
            </a:r>
            <a:r>
              <a:rPr lang="zh-TW" altLang="en-US" sz="1600" dirty="0">
                <a:highlight>
                  <a:srgbClr val="FFFF00"/>
                </a:highlight>
                <a:latin typeface="+mn-ea"/>
              </a:rPr>
              <a:t>連接</a:t>
            </a:r>
            <a:endParaRPr lang="en-US" altLang="en-US" sz="1600" dirty="0">
              <a:highlight>
                <a:srgbClr val="FFFF00"/>
              </a:highlight>
              <a:latin typeface="+mn-ea"/>
            </a:endParaRPr>
          </a:p>
          <a:p>
            <a:pPr lvl="1"/>
            <a:r>
              <a:rPr lang="en-US" altLang="en-US" sz="1800" dirty="0"/>
              <a:t>Data cleansing and quality</a:t>
            </a:r>
            <a:r>
              <a:rPr lang="zh-TW" altLang="en-US" sz="1800" dirty="0"/>
              <a:t> </a:t>
            </a:r>
            <a:r>
              <a:rPr lang="zh-TW" altLang="en-US" sz="1600" dirty="0">
                <a:highlight>
                  <a:srgbClr val="FFFF00"/>
                </a:highlight>
                <a:latin typeface="+mn-ea"/>
              </a:rPr>
              <a:t>數據清理和品質</a:t>
            </a:r>
            <a:endParaRPr lang="en-US" altLang="en-US" sz="1600" dirty="0">
              <a:highlight>
                <a:srgbClr val="FFFF00"/>
              </a:highlight>
              <a:latin typeface="+mn-ea"/>
            </a:endParaRPr>
          </a:p>
          <a:p>
            <a:pPr lvl="1"/>
            <a:r>
              <a:rPr lang="en-US" altLang="en-US" sz="1800" dirty="0"/>
              <a:t>File storage</a:t>
            </a:r>
            <a:r>
              <a:rPr lang="zh-TW" altLang="en-US" sz="1800" dirty="0"/>
              <a:t> </a:t>
            </a:r>
            <a:r>
              <a:rPr lang="zh-TW" altLang="en-US" sz="1600" dirty="0">
                <a:highlight>
                  <a:srgbClr val="FFFF00"/>
                </a:highlight>
                <a:latin typeface="+mn-ea"/>
              </a:rPr>
              <a:t>文件儲存</a:t>
            </a:r>
            <a:endParaRPr lang="en-US" altLang="en-US" sz="1600" dirty="0">
              <a:highlight>
                <a:srgbClr val="FFFF00"/>
              </a:highlight>
              <a:latin typeface="+mn-ea"/>
            </a:endParaRPr>
          </a:p>
          <a:p>
            <a:pPr>
              <a:spcBef>
                <a:spcPts val="600"/>
              </a:spcBef>
            </a:pPr>
            <a:r>
              <a:rPr lang="en-US" altLang="en-US" sz="2200" dirty="0"/>
              <a:t>Network effects: Costs spread out over all members</a:t>
            </a:r>
            <a:r>
              <a:rPr lang="en-US" altLang="en-US" sz="2400" dirty="0"/>
              <a:t/>
            </a:r>
            <a:br>
              <a:rPr lang="en-US" altLang="en-US" sz="2400" dirty="0"/>
            </a:br>
            <a:r>
              <a:rPr lang="zh-TW" altLang="en-US" sz="1600" dirty="0">
                <a:highlight>
                  <a:srgbClr val="FFFF00"/>
                </a:highlight>
                <a:latin typeface="+mn-ea"/>
              </a:rPr>
              <a:t>網絡效應：成本遍布所有成員</a:t>
            </a:r>
            <a:endParaRPr lang="en-US" altLang="en-US" sz="1600" dirty="0">
              <a:highlight>
                <a:srgbClr val="FFFF00"/>
              </a:highlight>
              <a:latin typeface="+mn-ea"/>
            </a:endParaRPr>
          </a:p>
          <a:p>
            <a:pPr>
              <a:spcBef>
                <a:spcPts val="600"/>
              </a:spcBef>
            </a:pPr>
            <a:r>
              <a:rPr lang="en-US" altLang="en-US" sz="2200" dirty="0"/>
              <a:t>Cloud-based solutions can be implemented rapidly</a:t>
            </a:r>
            <a:r>
              <a:rPr lang="en-US" altLang="en-US" sz="2400" dirty="0"/>
              <a:t/>
            </a:r>
            <a:br>
              <a:rPr lang="en-US" altLang="en-US" sz="2400" dirty="0"/>
            </a:br>
            <a:r>
              <a:rPr lang="zh-TW" altLang="en-US" sz="1600" dirty="0">
                <a:highlight>
                  <a:srgbClr val="FFFF00"/>
                </a:highlight>
                <a:latin typeface="+mn-ea"/>
              </a:rPr>
              <a:t>基於雲端的解決方案可以快速實施</a:t>
            </a:r>
          </a:p>
        </p:txBody>
      </p:sp>
    </p:spTree>
    <p:extLst>
      <p:ext uri="{BB962C8B-B14F-4D97-AF65-F5344CB8AC3E}">
        <p14:creationId xmlns:p14="http://schemas.microsoft.com/office/powerpoint/2010/main" val="1767479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Technology: </a:t>
            </a:r>
            <a:r>
              <a:rPr lang="en-US" altLang="en-US" dirty="0"/>
              <a:t>Your Shoes Are in the Cloud</a:t>
            </a:r>
            <a:r>
              <a:rPr lang="zh-TW" altLang="en-US" dirty="0"/>
              <a:t> </a:t>
            </a:r>
            <a:r>
              <a:rPr lang="zh-TW" altLang="en-US" sz="1600" dirty="0">
                <a:highlight>
                  <a:srgbClr val="FFFF00"/>
                </a:highlight>
              </a:rPr>
              <a:t>洞察技術：你的鞋子在雲端</a:t>
            </a:r>
            <a:endParaRPr lang="en-US" dirty="0">
              <a:highlight>
                <a:srgbClr val="FFFF00"/>
              </a:highlight>
            </a:endParaRPr>
          </a:p>
        </p:txBody>
      </p:sp>
      <p:sp>
        <p:nvSpPr>
          <p:cNvPr id="3" name="Content Placeholder 2"/>
          <p:cNvSpPr>
            <a:spLocks noGrp="1"/>
          </p:cNvSpPr>
          <p:nvPr>
            <p:ph idx="1"/>
          </p:nvPr>
        </p:nvSpPr>
        <p:spPr/>
        <p:txBody>
          <a:bodyPr/>
          <a:lstStyle/>
          <a:p>
            <a:r>
              <a:rPr lang="en-US" sz="3200" dirty="0"/>
              <a:t>Class discussion:</a:t>
            </a:r>
          </a:p>
          <a:p>
            <a:pPr lvl="1">
              <a:defRPr/>
            </a:pPr>
            <a:r>
              <a:rPr lang="en-US" dirty="0"/>
              <a:t>What challenges did Wolverine face in its global supply chain?</a:t>
            </a:r>
            <a:br>
              <a:rPr lang="en-US" dirty="0"/>
            </a:br>
            <a:r>
              <a:rPr lang="zh-TW" altLang="en-US" sz="1600" dirty="0">
                <a:highlight>
                  <a:srgbClr val="FFFF00"/>
                </a:highlight>
              </a:rPr>
              <a:t>金剛狼在其全球供應鏈中所面臨的挑戰是什麼？</a:t>
            </a:r>
            <a:endParaRPr lang="en-US" sz="1600" dirty="0">
              <a:highlight>
                <a:srgbClr val="FFFF00"/>
              </a:highlight>
            </a:endParaRPr>
          </a:p>
          <a:p>
            <a:pPr lvl="1">
              <a:defRPr/>
            </a:pPr>
            <a:r>
              <a:rPr lang="en-US" dirty="0"/>
              <a:t>What factors led Wolverine to move to a cloud-based supply chain platform?</a:t>
            </a:r>
            <a:br>
              <a:rPr lang="en-US" dirty="0"/>
            </a:br>
            <a:r>
              <a:rPr lang="zh-TW" altLang="en-US" sz="1600" dirty="0">
                <a:highlight>
                  <a:srgbClr val="FFFF00"/>
                </a:highlight>
              </a:rPr>
              <a:t>什麼因素導致金剛狼轉移到雲端的供應鏈平台？</a:t>
            </a:r>
            <a:endParaRPr lang="en-US" sz="1600" dirty="0">
              <a:highlight>
                <a:srgbClr val="FFFF00"/>
              </a:highlight>
            </a:endParaRPr>
          </a:p>
          <a:p>
            <a:pPr lvl="1">
              <a:defRPr/>
            </a:pPr>
            <a:r>
              <a:rPr lang="en-US" dirty="0"/>
              <a:t>What advantages does a cloud-based platform provide? Are there any disadvantages</a:t>
            </a:r>
            <a:r>
              <a:rPr lang="en-US" dirty="0" smtClean="0"/>
              <a:t>?</a:t>
            </a:r>
            <a:r>
              <a:rPr lang="en-US" dirty="0"/>
              <a:t/>
            </a:r>
            <a:br>
              <a:rPr lang="en-US" dirty="0"/>
            </a:br>
            <a:r>
              <a:rPr lang="zh-TW" altLang="en-US" sz="1600" dirty="0">
                <a:highlight>
                  <a:srgbClr val="FFFF00"/>
                </a:highlight>
              </a:rPr>
              <a:t>雲端平台提供什麼優勢？ 有什麼缺點嗎</a:t>
            </a:r>
            <a:r>
              <a:rPr lang="zh-TW" altLang="en-US" sz="1600" dirty="0" smtClean="0">
                <a:highlight>
                  <a:srgbClr val="FFFF00"/>
                </a:highlight>
              </a:rPr>
              <a:t>？</a:t>
            </a:r>
            <a:endParaRPr lang="en-US" altLang="zh-TW" sz="1600" dirty="0" smtClean="0">
              <a:highlight>
                <a:srgbClr val="FFFF00"/>
              </a:highlight>
            </a:endParaRPr>
          </a:p>
          <a:p>
            <a:pPr lvl="1">
              <a:defRPr/>
            </a:pPr>
            <a:r>
              <a:rPr lang="en-US" altLang="zh-TW" dirty="0">
                <a:highlight>
                  <a:srgbClr val="FFFF00"/>
                </a:highlight>
              </a:rPr>
              <a:t>DCM (Demand Chain Management) System</a:t>
            </a:r>
            <a:endParaRPr lang="zh-TW" altLang="en-US" dirty="0">
              <a:highlight>
                <a:srgbClr val="FFFF00"/>
              </a:highlight>
            </a:endParaRPr>
          </a:p>
        </p:txBody>
      </p:sp>
    </p:spTree>
    <p:extLst>
      <p:ext uri="{BB962C8B-B14F-4D97-AF65-F5344CB8AC3E}">
        <p14:creationId xmlns:p14="http://schemas.microsoft.com/office/powerpoint/2010/main" val="2645761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Supply Chain Management Systems</a:t>
            </a:r>
            <a:r>
              <a:rPr lang="zh-TW" altLang="en-US" dirty="0"/>
              <a:t> </a:t>
            </a:r>
            <a:r>
              <a:rPr lang="zh-TW" altLang="en-US" sz="1600" dirty="0">
                <a:highlight>
                  <a:srgbClr val="FFFF00"/>
                </a:highlight>
              </a:rPr>
              <a:t>供應鏈管理系統</a:t>
            </a:r>
            <a:endParaRPr lang="en-US" dirty="0">
              <a:highlight>
                <a:srgbClr val="FFFF00"/>
              </a:highlight>
            </a:endParaRPr>
          </a:p>
        </p:txBody>
      </p:sp>
      <p:sp>
        <p:nvSpPr>
          <p:cNvPr id="3" name="Content Placeholder 2"/>
          <p:cNvSpPr>
            <a:spLocks noGrp="1"/>
          </p:cNvSpPr>
          <p:nvPr>
            <p:ph idx="1"/>
          </p:nvPr>
        </p:nvSpPr>
        <p:spPr/>
        <p:txBody>
          <a:bodyPr/>
          <a:lstStyle/>
          <a:p>
            <a:r>
              <a:rPr lang="en-US" altLang="en-US" sz="2200" dirty="0"/>
              <a:t>Continuously link activities of buying, making, and moving products from suppliers to purchasing firms</a:t>
            </a:r>
            <a:r>
              <a:rPr lang="en-US" altLang="en-US" sz="2400" dirty="0"/>
              <a:t/>
            </a:r>
            <a:br>
              <a:rPr lang="en-US" altLang="en-US" sz="2400" dirty="0"/>
            </a:br>
            <a:r>
              <a:rPr lang="zh-TW" altLang="en-US" sz="1600" dirty="0">
                <a:highlight>
                  <a:srgbClr val="FFFF00"/>
                </a:highlight>
              </a:rPr>
              <a:t>不斷地將採購，製造和將產品從供應商轉移到採購公司的活動</a:t>
            </a:r>
            <a:endParaRPr lang="en-US" altLang="en-US" sz="1600" dirty="0">
              <a:highlight>
                <a:srgbClr val="FFFF00"/>
              </a:highlight>
            </a:endParaRPr>
          </a:p>
          <a:p>
            <a:pPr lvl="1"/>
            <a:r>
              <a:rPr lang="en-US" altLang="en-US" sz="1800" dirty="0"/>
              <a:t>SAP and Oracle Mobile apps for smartphones, tablets</a:t>
            </a:r>
            <a:br>
              <a:rPr lang="en-US" altLang="en-US" sz="1800" dirty="0"/>
            </a:br>
            <a:r>
              <a:rPr lang="zh-TW" altLang="en-US" sz="1600" dirty="0">
                <a:highlight>
                  <a:srgbClr val="FFFF00"/>
                </a:highlight>
              </a:rPr>
              <a:t>用於智能手機，平板電腦的</a:t>
            </a:r>
            <a:r>
              <a:rPr lang="en-US" altLang="zh-TW" sz="1600" dirty="0">
                <a:highlight>
                  <a:srgbClr val="FFFF00"/>
                </a:highlight>
              </a:rPr>
              <a:t>SAP</a:t>
            </a:r>
            <a:r>
              <a:rPr lang="zh-TW" altLang="en-US" sz="1600" dirty="0">
                <a:highlight>
                  <a:srgbClr val="FFFF00"/>
                </a:highlight>
              </a:rPr>
              <a:t>和</a:t>
            </a:r>
            <a:r>
              <a:rPr lang="en-US" altLang="zh-TW" sz="1600" dirty="0">
                <a:highlight>
                  <a:srgbClr val="FFFF00"/>
                </a:highlight>
              </a:rPr>
              <a:t>Oracle</a:t>
            </a:r>
            <a:r>
              <a:rPr lang="zh-TW" altLang="en-US" sz="1600" dirty="0">
                <a:highlight>
                  <a:srgbClr val="FFFF00"/>
                </a:highlight>
              </a:rPr>
              <a:t>移動應用程序</a:t>
            </a:r>
            <a:endParaRPr lang="en-US" altLang="en-US" sz="1600" dirty="0">
              <a:highlight>
                <a:srgbClr val="FFFF00"/>
              </a:highlight>
            </a:endParaRPr>
          </a:p>
          <a:p>
            <a:pPr>
              <a:spcBef>
                <a:spcPts val="600"/>
              </a:spcBef>
            </a:pPr>
            <a:r>
              <a:rPr lang="en-US" altLang="en-US" sz="2200" dirty="0"/>
              <a:t>Integrates demand side of business equation by including order entry system in the process</a:t>
            </a:r>
            <a:r>
              <a:rPr lang="en-US" altLang="en-US" sz="2400" dirty="0"/>
              <a:t/>
            </a:r>
            <a:br>
              <a:rPr lang="en-US" altLang="en-US" sz="2400" dirty="0"/>
            </a:br>
            <a:r>
              <a:rPr lang="zh-TW" altLang="en-US" sz="1600" dirty="0">
                <a:highlight>
                  <a:srgbClr val="FFFF00"/>
                </a:highlight>
              </a:rPr>
              <a:t>通過在訂單過程中包含訂單輸入系統來集成業務方程式的需求端</a:t>
            </a:r>
            <a:endParaRPr lang="en-US" altLang="en-US" sz="1600" dirty="0">
              <a:highlight>
                <a:srgbClr val="FFFF00"/>
              </a:highlight>
            </a:endParaRPr>
          </a:p>
          <a:p>
            <a:pPr>
              <a:spcBef>
                <a:spcPts val="600"/>
              </a:spcBef>
            </a:pPr>
            <a:r>
              <a:rPr lang="en-US" altLang="en-US" sz="2200" dirty="0"/>
              <a:t>With SCM system and continuous replenishment, inventory is eliminated and production begins only when order is received</a:t>
            </a:r>
            <a:r>
              <a:rPr lang="en-US" altLang="en-US" sz="2400" dirty="0"/>
              <a:t/>
            </a:r>
            <a:br>
              <a:rPr lang="en-US" altLang="en-US" sz="2400" dirty="0"/>
            </a:br>
            <a:r>
              <a:rPr lang="zh-TW" altLang="en-US" sz="1600" dirty="0">
                <a:highlight>
                  <a:srgbClr val="FFFF00"/>
                </a:highlight>
              </a:rPr>
              <a:t>隨著供應鏈管理系統和連續補貨，庫存被淘汰，生產只有在收到訂單時才開始</a:t>
            </a:r>
            <a:endParaRPr lang="en-US" altLang="en-US" sz="1600" dirty="0">
              <a:highlight>
                <a:srgbClr val="FFFF00"/>
              </a:highlight>
            </a:endParaRPr>
          </a:p>
          <a:p>
            <a:pPr>
              <a:spcBef>
                <a:spcPts val="600"/>
              </a:spcBef>
            </a:pPr>
            <a:r>
              <a:rPr lang="en-US" altLang="en-US" sz="2200" dirty="0"/>
              <a:t>Hewlett Packard</a:t>
            </a:r>
            <a:r>
              <a:rPr lang="ja-JP" altLang="en-US" sz="2200" dirty="0"/>
              <a:t>’</a:t>
            </a:r>
            <a:r>
              <a:rPr lang="en-US" altLang="ja-JP" sz="2200" dirty="0"/>
              <a:t>s SCM system: Elapsed time from order entry to shipping PC is 48 hours</a:t>
            </a:r>
            <a:r>
              <a:rPr lang="en-US" altLang="ja-JP" sz="2400" dirty="0"/>
              <a:t/>
            </a:r>
            <a:br>
              <a:rPr lang="en-US" altLang="ja-JP" sz="2400" dirty="0"/>
            </a:br>
            <a:r>
              <a:rPr lang="en-US" altLang="zh-TW" sz="1600" dirty="0">
                <a:highlight>
                  <a:srgbClr val="FFFF00"/>
                </a:highlight>
              </a:rPr>
              <a:t>Hewlett Packard</a:t>
            </a:r>
            <a:r>
              <a:rPr lang="zh-TW" altLang="en-US" sz="1600" dirty="0">
                <a:highlight>
                  <a:srgbClr val="FFFF00"/>
                </a:highlight>
              </a:rPr>
              <a:t>的</a:t>
            </a:r>
            <a:r>
              <a:rPr lang="en-US" altLang="zh-TW" sz="1600" dirty="0">
                <a:highlight>
                  <a:srgbClr val="FFFF00"/>
                </a:highlight>
              </a:rPr>
              <a:t>SCM</a:t>
            </a:r>
            <a:r>
              <a:rPr lang="zh-TW" altLang="en-US" sz="1600" dirty="0">
                <a:highlight>
                  <a:srgbClr val="FFFF00"/>
                </a:highlight>
              </a:rPr>
              <a:t>系統：從訂單輸入到裝運</a:t>
            </a:r>
            <a:r>
              <a:rPr lang="en-US" altLang="zh-TW" sz="1600" dirty="0">
                <a:highlight>
                  <a:srgbClr val="FFFF00"/>
                </a:highlight>
              </a:rPr>
              <a:t>PC</a:t>
            </a:r>
            <a:r>
              <a:rPr lang="zh-TW" altLang="en-US" sz="1600" dirty="0">
                <a:highlight>
                  <a:srgbClr val="FFFF00"/>
                </a:highlight>
              </a:rPr>
              <a:t>所用的時間為</a:t>
            </a:r>
            <a:r>
              <a:rPr lang="en-US" altLang="zh-TW" sz="1600" dirty="0">
                <a:highlight>
                  <a:srgbClr val="FFFF00"/>
                </a:highlight>
              </a:rPr>
              <a:t>48</a:t>
            </a:r>
            <a:r>
              <a:rPr lang="zh-TW" altLang="en-US" sz="1600" dirty="0">
                <a:highlight>
                  <a:srgbClr val="FFFF00"/>
                </a:highlight>
              </a:rPr>
              <a:t>小時</a:t>
            </a:r>
            <a:endParaRPr lang="zh-TW" altLang="en-US" sz="2400" dirty="0">
              <a:highlight>
                <a:srgbClr val="FFFF00"/>
              </a:highlight>
            </a:endParaRPr>
          </a:p>
        </p:txBody>
      </p:sp>
    </p:spTree>
    <p:extLst>
      <p:ext uri="{BB962C8B-B14F-4D97-AF65-F5344CB8AC3E}">
        <p14:creationId xmlns:p14="http://schemas.microsoft.com/office/powerpoint/2010/main" val="1249923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12.7: Supply Chain Management Systems</a:t>
            </a:r>
            <a:r>
              <a:rPr lang="zh-TW" altLang="en-US" dirty="0"/>
              <a:t> </a:t>
            </a:r>
            <a:r>
              <a:rPr lang="zh-TW" altLang="en-US" sz="1600" dirty="0">
                <a:highlight>
                  <a:srgbClr val="FFFF00"/>
                </a:highlight>
                <a:latin typeface="+mj-ea"/>
              </a:rPr>
              <a:t>供應鏈管理系統</a:t>
            </a:r>
            <a:endParaRPr lang="en-US" dirty="0">
              <a:highlight>
                <a:srgbClr val="FFFF00"/>
              </a:highlight>
              <a:latin typeface="+mj-ea"/>
            </a:endParaRPr>
          </a:p>
        </p:txBody>
      </p:sp>
      <p:sp>
        <p:nvSpPr>
          <p:cNvPr id="4" name="Text Placeholder 3"/>
          <p:cNvSpPr>
            <a:spLocks noGrp="1"/>
          </p:cNvSpPr>
          <p:nvPr>
            <p:ph type="body" sz="quarter" idx="13"/>
          </p:nvPr>
        </p:nvSpPr>
        <p:spPr/>
        <p:txBody>
          <a:bodyPr/>
          <a:lstStyle/>
          <a:p>
            <a:endParaRPr lang="en-US" dirty="0"/>
          </a:p>
        </p:txBody>
      </p:sp>
      <p:pic>
        <p:nvPicPr>
          <p:cNvPr id="8" name="Picture 7" descr="Figure 12.7 illustrates the elements of a supply chain management system."/>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71600" y="1752600"/>
            <a:ext cx="5562600" cy="437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7170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Commerce </a:t>
            </a:r>
            <a:r>
              <a:rPr lang="zh-TW" altLang="en-US" sz="1600" dirty="0">
                <a:highlight>
                  <a:srgbClr val="FFFF00"/>
                </a:highlight>
              </a:rPr>
              <a:t>協作商務</a:t>
            </a:r>
            <a:endParaRPr lang="en-US" dirty="0">
              <a:highlight>
                <a:srgbClr val="FFFF00"/>
              </a:highlight>
            </a:endParaRPr>
          </a:p>
        </p:txBody>
      </p:sp>
      <p:sp>
        <p:nvSpPr>
          <p:cNvPr id="3" name="Content Placeholder 2"/>
          <p:cNvSpPr>
            <a:spLocks noGrp="1"/>
          </p:cNvSpPr>
          <p:nvPr>
            <p:ph idx="1"/>
          </p:nvPr>
        </p:nvSpPr>
        <p:spPr/>
        <p:txBody>
          <a:bodyPr/>
          <a:lstStyle/>
          <a:p>
            <a:r>
              <a:rPr lang="en-US" sz="2400" dirty="0"/>
              <a:t>Use of digital technologies for organizations to collaboratively design, produce, and manage products through life cycles</a:t>
            </a:r>
            <a:r>
              <a:rPr lang="zh-TW" altLang="en-US" sz="1600" dirty="0">
                <a:highlight>
                  <a:srgbClr val="FFFF00"/>
                </a:highlight>
              </a:rPr>
              <a:t>使用數字技術為組織在生命週期中協作設計，生產和管理產品</a:t>
            </a:r>
            <a:endParaRPr lang="en-US" sz="1500" dirty="0">
              <a:highlight>
                <a:srgbClr val="FFFF00"/>
              </a:highlight>
            </a:endParaRPr>
          </a:p>
          <a:p>
            <a:r>
              <a:rPr lang="en-US" sz="2400" dirty="0"/>
              <a:t>Moves focus from transactions to relationships among supply chain participants </a:t>
            </a:r>
            <a:r>
              <a:rPr lang="zh-TW" altLang="en-US" sz="1600" dirty="0">
                <a:highlight>
                  <a:srgbClr val="FFFF00"/>
                </a:highlight>
              </a:rPr>
              <a:t>將焦點從交易轉移到供應鏈參與者之間的關係</a:t>
            </a:r>
            <a:endParaRPr lang="en-US" sz="1600" dirty="0">
              <a:highlight>
                <a:srgbClr val="FFFF00"/>
              </a:highlight>
            </a:endParaRPr>
          </a:p>
          <a:p>
            <a:r>
              <a:rPr lang="en-US" sz="2400" dirty="0"/>
              <a:t>Unlike EDI, more like an interactive teleconference among members of supply chain</a:t>
            </a:r>
            <a:br>
              <a:rPr lang="en-US" sz="2400" dirty="0"/>
            </a:br>
            <a:r>
              <a:rPr lang="zh-TW" altLang="en-US" sz="1600" dirty="0">
                <a:highlight>
                  <a:srgbClr val="FFFF00"/>
                </a:highlight>
              </a:rPr>
              <a:t>與</a:t>
            </a:r>
            <a:r>
              <a:rPr lang="en-US" altLang="zh-TW" sz="1600" dirty="0">
                <a:highlight>
                  <a:srgbClr val="FFFF00"/>
                </a:highlight>
              </a:rPr>
              <a:t>EDI</a:t>
            </a:r>
            <a:r>
              <a:rPr lang="zh-TW" altLang="en-US" sz="1600" dirty="0">
                <a:highlight>
                  <a:srgbClr val="FFFF00"/>
                </a:highlight>
              </a:rPr>
              <a:t>不同，更像是供應鏈成員之間的互動電話會議</a:t>
            </a:r>
            <a:endParaRPr lang="en-US" sz="1600" dirty="0">
              <a:highlight>
                <a:srgbClr val="FFFF00"/>
              </a:highlight>
            </a:endParaRPr>
          </a:p>
          <a:p>
            <a:r>
              <a:rPr lang="en-US" sz="2400" dirty="0"/>
              <a:t>Use of Internet technologies for rich communications environment</a:t>
            </a:r>
            <a:r>
              <a:rPr lang="zh-TW" altLang="en-US" sz="2400" dirty="0"/>
              <a:t> </a:t>
            </a:r>
            <a:r>
              <a:rPr lang="zh-TW" altLang="en-US" sz="1600" dirty="0">
                <a:solidFill>
                  <a:prstClr val="black"/>
                </a:solidFill>
                <a:highlight>
                  <a:srgbClr val="FFFF00"/>
                </a:highlight>
              </a:rPr>
              <a:t>將互聯網技術用於豐富的通信環境</a:t>
            </a:r>
            <a:endParaRPr lang="en-US" sz="2400" dirty="0"/>
          </a:p>
          <a:p>
            <a:pPr lvl="1"/>
            <a:r>
              <a:rPr lang="en-US" sz="1800" dirty="0"/>
              <a:t>Sharing designs, documents, messages, network meetings, </a:t>
            </a:r>
            <a:r>
              <a:rPr lang="en-US" altLang="zh-TW" sz="1800" dirty="0"/>
              <a:t>video</a:t>
            </a:r>
            <a:r>
              <a:rPr lang="zh-TW" altLang="en-US" sz="1800" dirty="0"/>
              <a:t> </a:t>
            </a:r>
            <a:r>
              <a:rPr lang="en-US" altLang="zh-TW" sz="1800" dirty="0"/>
              <a:t>conferencing </a:t>
            </a:r>
            <a:r>
              <a:rPr lang="zh-TW" altLang="en-US" sz="1600" dirty="0">
                <a:highlight>
                  <a:srgbClr val="FFFF00"/>
                </a:highlight>
              </a:rPr>
              <a:t>分享設計，文件，信息，網絡會議，視頻會議</a:t>
            </a:r>
            <a:endParaRPr lang="en-US" sz="1600" dirty="0">
              <a:highlight>
                <a:srgbClr val="FFFF00"/>
              </a:highlight>
            </a:endParaRPr>
          </a:p>
        </p:txBody>
      </p:sp>
    </p:spTree>
    <p:extLst>
      <p:ext uri="{BB962C8B-B14F-4D97-AF65-F5344CB8AC3E}">
        <p14:creationId xmlns:p14="http://schemas.microsoft.com/office/powerpoint/2010/main" val="515822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12.8: Elements of a Collaborative Commerce System</a:t>
            </a:r>
          </a:p>
        </p:txBody>
      </p:sp>
      <p:sp>
        <p:nvSpPr>
          <p:cNvPr id="4" name="Text Placeholder 3"/>
          <p:cNvSpPr>
            <a:spLocks noGrp="1"/>
          </p:cNvSpPr>
          <p:nvPr>
            <p:ph type="body" sz="quarter" idx="13"/>
          </p:nvPr>
        </p:nvSpPr>
        <p:spPr/>
        <p:txBody>
          <a:bodyPr/>
          <a:lstStyle/>
          <a:p>
            <a:endParaRPr lang="en-US" dirty="0"/>
          </a:p>
        </p:txBody>
      </p:sp>
      <p:pic>
        <p:nvPicPr>
          <p:cNvPr id="8" name="Picture 7" descr="Figure 12.8 illustrates the elements of a collaborative commerce system."/>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64825" y="1524000"/>
            <a:ext cx="6214349"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8433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Networks and B2B</a:t>
            </a:r>
            <a:r>
              <a:rPr lang="zh-TW" altLang="en-US" dirty="0"/>
              <a:t> </a:t>
            </a:r>
            <a:r>
              <a:rPr lang="zh-TW" altLang="en-US" sz="1600" dirty="0">
                <a:highlight>
                  <a:srgbClr val="FFFF00"/>
                </a:highlight>
              </a:rPr>
              <a:t>社交網絡和</a:t>
            </a:r>
            <a:r>
              <a:rPr lang="en-US" sz="1600" dirty="0">
                <a:highlight>
                  <a:srgbClr val="FFFF00"/>
                </a:highlight>
              </a:rPr>
              <a:t>B2B</a:t>
            </a:r>
            <a:endParaRPr lang="en-US" dirty="0">
              <a:highlight>
                <a:srgbClr val="FFFF00"/>
              </a:highlight>
            </a:endParaRPr>
          </a:p>
        </p:txBody>
      </p:sp>
      <p:sp>
        <p:nvSpPr>
          <p:cNvPr id="3" name="Content Placeholder 2"/>
          <p:cNvSpPr>
            <a:spLocks noGrp="1"/>
          </p:cNvSpPr>
          <p:nvPr>
            <p:ph idx="1"/>
          </p:nvPr>
        </p:nvSpPr>
        <p:spPr/>
        <p:txBody>
          <a:bodyPr/>
          <a:lstStyle/>
          <a:p>
            <a:r>
              <a:rPr lang="en-US" altLang="en-US" dirty="0"/>
              <a:t>Social networks can provide personal connections that can help decision making in supply chain</a:t>
            </a:r>
            <a:br>
              <a:rPr lang="en-US" altLang="en-US" dirty="0"/>
            </a:br>
            <a:r>
              <a:rPr lang="zh-TW" altLang="en-US" sz="1600" dirty="0">
                <a:highlight>
                  <a:srgbClr val="FFFF00"/>
                </a:highlight>
              </a:rPr>
              <a:t>社交網絡可以提供有助於供應鏈決策的個人關係</a:t>
            </a:r>
            <a:endParaRPr lang="en-US" altLang="en-US" sz="1600" dirty="0">
              <a:highlight>
                <a:srgbClr val="FFFF00"/>
              </a:highlight>
            </a:endParaRPr>
          </a:p>
          <a:p>
            <a:r>
              <a:rPr lang="en-US" altLang="en-US" dirty="0"/>
              <a:t>Example: </a:t>
            </a:r>
            <a:r>
              <a:rPr lang="en-US" altLang="en-US" dirty="0" err="1"/>
              <a:t>Mazree</a:t>
            </a:r>
            <a:r>
              <a:rPr lang="zh-TW" altLang="en-US" dirty="0"/>
              <a:t> </a:t>
            </a:r>
            <a:r>
              <a:rPr lang="zh-TW" altLang="en-US" sz="1600" dirty="0">
                <a:highlight>
                  <a:srgbClr val="FFFF00"/>
                </a:highlight>
              </a:rPr>
              <a:t>例如：</a:t>
            </a:r>
            <a:r>
              <a:rPr lang="en-US" altLang="zh-TW" sz="1600" dirty="0" err="1">
                <a:highlight>
                  <a:srgbClr val="FFFF00"/>
                </a:highlight>
              </a:rPr>
              <a:t>Mazree</a:t>
            </a:r>
            <a:endParaRPr lang="en-US" altLang="en-US" sz="1600" dirty="0">
              <a:highlight>
                <a:srgbClr val="FFFF00"/>
              </a:highlight>
            </a:endParaRPr>
          </a:p>
          <a:p>
            <a:pPr lvl="0"/>
            <a:r>
              <a:rPr lang="en-US" altLang="en-US" dirty="0"/>
              <a:t>Example: Dell</a:t>
            </a:r>
            <a:r>
              <a:rPr lang="ja-JP" altLang="en-US" dirty="0"/>
              <a:t>’</a:t>
            </a:r>
            <a:r>
              <a:rPr lang="en-US" altLang="ja-JP" dirty="0"/>
              <a:t>s YouTube channel</a:t>
            </a:r>
            <a:r>
              <a:rPr lang="zh-TW" altLang="en-US" dirty="0"/>
              <a:t> </a:t>
            </a:r>
            <a:r>
              <a:rPr lang="zh-TW" altLang="en-US" sz="1600" dirty="0">
                <a:solidFill>
                  <a:prstClr val="black"/>
                </a:solidFill>
                <a:highlight>
                  <a:srgbClr val="FFFF00"/>
                </a:highlight>
              </a:rPr>
              <a:t>例如：戴爾的</a:t>
            </a:r>
            <a:r>
              <a:rPr lang="en-US" altLang="zh-TW" sz="1600" dirty="0">
                <a:solidFill>
                  <a:prstClr val="black"/>
                </a:solidFill>
                <a:highlight>
                  <a:srgbClr val="FFFF00"/>
                </a:highlight>
              </a:rPr>
              <a:t>YouTube</a:t>
            </a:r>
            <a:r>
              <a:rPr lang="zh-TW" altLang="en-US" sz="1600" dirty="0">
                <a:solidFill>
                  <a:prstClr val="black"/>
                </a:solidFill>
                <a:highlight>
                  <a:srgbClr val="FFFF00"/>
                </a:highlight>
              </a:rPr>
              <a:t>頻道</a:t>
            </a:r>
            <a:endParaRPr lang="en-US" altLang="ja-JP" dirty="0">
              <a:highlight>
                <a:srgbClr val="FFFF00"/>
              </a:highlight>
            </a:endParaRPr>
          </a:p>
          <a:p>
            <a:r>
              <a:rPr lang="en-US" altLang="en-US" dirty="0"/>
              <a:t>Example: Cisco</a:t>
            </a:r>
            <a:r>
              <a:rPr lang="ja-JP" altLang="en-US" dirty="0"/>
              <a:t>’</a:t>
            </a:r>
            <a:r>
              <a:rPr lang="en-US" altLang="ja-JP" dirty="0"/>
              <a:t>s Facebook pages for product campaigns for business clients</a:t>
            </a:r>
            <a:br>
              <a:rPr lang="en-US" altLang="ja-JP" dirty="0"/>
            </a:br>
            <a:r>
              <a:rPr lang="zh-TW" altLang="en-US" sz="1600" dirty="0">
                <a:highlight>
                  <a:srgbClr val="FFFF00"/>
                </a:highlight>
              </a:rPr>
              <a:t>例如：思科的</a:t>
            </a:r>
            <a:r>
              <a:rPr lang="en-US" altLang="zh-TW" sz="1600" dirty="0">
                <a:highlight>
                  <a:srgbClr val="FFFF00"/>
                </a:highlight>
              </a:rPr>
              <a:t>Facebook</a:t>
            </a:r>
            <a:r>
              <a:rPr lang="zh-TW" altLang="en-US" sz="1600" dirty="0">
                <a:highlight>
                  <a:srgbClr val="FFFF00"/>
                </a:highlight>
              </a:rPr>
              <a:t>頁面用於商業客戶的產品廣告系列</a:t>
            </a:r>
            <a:endParaRPr lang="en-US" altLang="en-US" sz="1600" dirty="0">
              <a:highlight>
                <a:srgbClr val="FFFF00"/>
              </a:highlight>
            </a:endParaRPr>
          </a:p>
        </p:txBody>
      </p:sp>
    </p:spTree>
    <p:extLst>
      <p:ext uri="{BB962C8B-B14F-4D97-AF65-F5344CB8AC3E}">
        <p14:creationId xmlns:p14="http://schemas.microsoft.com/office/powerpoint/2010/main" val="3829778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B2B Marketing</a:t>
            </a:r>
            <a:r>
              <a:rPr lang="zh-TW" altLang="en-US" dirty="0"/>
              <a:t> </a:t>
            </a:r>
            <a:r>
              <a:rPr lang="en-US" altLang="zh-TW" sz="1600" dirty="0">
                <a:highlight>
                  <a:srgbClr val="FFFF00"/>
                </a:highlight>
              </a:rPr>
              <a:t>B2B</a:t>
            </a:r>
            <a:r>
              <a:rPr lang="zh-TW" altLang="en-US" sz="1600" dirty="0">
                <a:highlight>
                  <a:srgbClr val="FFFF00"/>
                </a:highlight>
              </a:rPr>
              <a:t>營銷</a:t>
            </a:r>
            <a:endParaRPr lang="en-US" dirty="0">
              <a:highlight>
                <a:srgbClr val="FFFF00"/>
              </a:highlight>
            </a:endParaRPr>
          </a:p>
        </p:txBody>
      </p:sp>
      <p:sp>
        <p:nvSpPr>
          <p:cNvPr id="3" name="Content Placeholder 2"/>
          <p:cNvSpPr>
            <a:spLocks noGrp="1"/>
          </p:cNvSpPr>
          <p:nvPr>
            <p:ph idx="1"/>
          </p:nvPr>
        </p:nvSpPr>
        <p:spPr/>
        <p:txBody>
          <a:bodyPr/>
          <a:lstStyle/>
          <a:p>
            <a:r>
              <a:rPr lang="en-US" dirty="0"/>
              <a:t>More interpersonal than traditional retail marketing</a:t>
            </a:r>
            <a:r>
              <a:rPr lang="zh-TW" altLang="en-US" sz="1600" dirty="0">
                <a:highlight>
                  <a:srgbClr val="FFFF00"/>
                </a:highlight>
              </a:rPr>
              <a:t>比傳統的零售營銷更多的人際關係</a:t>
            </a:r>
            <a:endParaRPr lang="en-US" sz="1600" dirty="0">
              <a:highlight>
                <a:srgbClr val="FFFF00"/>
              </a:highlight>
            </a:endParaRPr>
          </a:p>
          <a:p>
            <a:r>
              <a:rPr lang="en-US" dirty="0"/>
              <a:t>B2B contract selling </a:t>
            </a:r>
            <a:r>
              <a:rPr lang="en-US" sz="1600" dirty="0">
                <a:highlight>
                  <a:srgbClr val="FFFF00"/>
                </a:highlight>
              </a:rPr>
              <a:t>B2B</a:t>
            </a:r>
            <a:r>
              <a:rPr lang="zh-TW" altLang="en-US" sz="1600" dirty="0">
                <a:highlight>
                  <a:srgbClr val="FFFF00"/>
                </a:highlight>
              </a:rPr>
              <a:t>合約銷售</a:t>
            </a:r>
            <a:endParaRPr lang="en-US" sz="1600" dirty="0">
              <a:highlight>
                <a:srgbClr val="FFFF00"/>
              </a:highlight>
            </a:endParaRPr>
          </a:p>
          <a:p>
            <a:pPr lvl="1"/>
            <a:r>
              <a:rPr lang="en-US" dirty="0"/>
              <a:t>Very long-standing relationships between suppliers and buyers</a:t>
            </a:r>
            <a:br>
              <a:rPr lang="en-US" dirty="0"/>
            </a:br>
            <a:r>
              <a:rPr lang="zh-TW" altLang="en-US" sz="1600" dirty="0">
                <a:highlight>
                  <a:srgbClr val="FFFF00"/>
                </a:highlight>
              </a:rPr>
              <a:t>供應商和採購商之間非常長久的關係</a:t>
            </a:r>
            <a:endParaRPr lang="en-US" sz="1600" dirty="0">
              <a:highlight>
                <a:srgbClr val="FFFF00"/>
              </a:highlight>
            </a:endParaRPr>
          </a:p>
          <a:p>
            <a:r>
              <a:rPr lang="en-US" dirty="0"/>
              <a:t>Spot purchase markets for MRO, </a:t>
            </a:r>
            <a:r>
              <a:rPr lang="zh-TW" altLang="en-US" sz="1600" dirty="0">
                <a:highlight>
                  <a:srgbClr val="FFFF00"/>
                </a:highlight>
              </a:rPr>
              <a:t>商品現貨採購市場</a:t>
            </a:r>
            <a:endParaRPr lang="en-US" sz="1600" dirty="0">
              <a:highlight>
                <a:srgbClr val="FFFF00"/>
              </a:highlight>
            </a:endParaRPr>
          </a:p>
          <a:p>
            <a:pPr lvl="1"/>
            <a:r>
              <a:rPr lang="en-US" dirty="0"/>
              <a:t>More similar to B2C marketing tactics</a:t>
            </a:r>
            <a:r>
              <a:rPr lang="zh-TW" altLang="en-US" dirty="0"/>
              <a:t> </a:t>
            </a:r>
            <a:r>
              <a:rPr lang="zh-TW" altLang="en-US" sz="1600" dirty="0">
                <a:highlight>
                  <a:srgbClr val="FFFF00"/>
                </a:highlight>
              </a:rPr>
              <a:t>更類似於</a:t>
            </a:r>
            <a:r>
              <a:rPr lang="en-US" altLang="zh-TW" sz="1600" dirty="0">
                <a:highlight>
                  <a:srgbClr val="FFFF00"/>
                </a:highlight>
              </a:rPr>
              <a:t>B2C</a:t>
            </a:r>
            <a:r>
              <a:rPr lang="zh-TW" altLang="en-US" sz="1600" dirty="0">
                <a:highlight>
                  <a:srgbClr val="FFFF00"/>
                </a:highlight>
              </a:rPr>
              <a:t>的營銷策略</a:t>
            </a:r>
            <a:endParaRPr lang="en-US" dirty="0">
              <a:highlight>
                <a:srgbClr val="FFFF00"/>
              </a:highlight>
            </a:endParaRPr>
          </a:p>
          <a:p>
            <a:pPr lvl="1"/>
            <a:r>
              <a:rPr lang="en-US" dirty="0"/>
              <a:t>Mobile advertising</a:t>
            </a:r>
            <a:r>
              <a:rPr lang="zh-TW" altLang="en-US" dirty="0"/>
              <a:t> </a:t>
            </a:r>
            <a:r>
              <a:rPr lang="zh-TW" altLang="en-US" sz="1600" dirty="0">
                <a:solidFill>
                  <a:prstClr val="black"/>
                </a:solidFill>
                <a:highlight>
                  <a:srgbClr val="FFFF00"/>
                </a:highlight>
              </a:rPr>
              <a:t>移動廣告</a:t>
            </a:r>
            <a:endParaRPr lang="en-US" dirty="0">
              <a:highlight>
                <a:srgbClr val="FFFF00"/>
              </a:highlight>
            </a:endParaRPr>
          </a:p>
          <a:p>
            <a:pPr lvl="1"/>
            <a:r>
              <a:rPr lang="en-US" dirty="0"/>
              <a:t>Predictive analytics</a:t>
            </a:r>
            <a:r>
              <a:rPr lang="zh-TW" altLang="en-US" dirty="0"/>
              <a:t> </a:t>
            </a:r>
            <a:r>
              <a:rPr lang="zh-TW" altLang="en-US" sz="1600" dirty="0">
                <a:solidFill>
                  <a:prstClr val="black"/>
                </a:solidFill>
                <a:highlight>
                  <a:srgbClr val="FFFF00"/>
                </a:highlight>
              </a:rPr>
              <a:t>預測分析</a:t>
            </a:r>
            <a:endParaRPr lang="en-US" dirty="0">
              <a:highlight>
                <a:srgbClr val="FFFF00"/>
              </a:highlight>
            </a:endParaRPr>
          </a:p>
          <a:p>
            <a:pPr lvl="1"/>
            <a:r>
              <a:rPr lang="en-US" dirty="0"/>
              <a:t>Sales enablement systems</a:t>
            </a:r>
            <a:r>
              <a:rPr lang="zh-TW" altLang="en-US" dirty="0"/>
              <a:t> </a:t>
            </a:r>
            <a:r>
              <a:rPr lang="zh-TW" altLang="en-US" sz="1600" dirty="0">
                <a:solidFill>
                  <a:prstClr val="black"/>
                </a:solidFill>
                <a:highlight>
                  <a:srgbClr val="FFFF00"/>
                </a:highlight>
              </a:rPr>
              <a:t>銷售支持系統</a:t>
            </a:r>
            <a:endParaRPr lang="en-US" altLang="zh-TW" sz="1500" dirty="0">
              <a:solidFill>
                <a:prstClr val="black"/>
              </a:solidFill>
              <a:highlight>
                <a:srgbClr val="FFFF00"/>
              </a:highlight>
            </a:endParaRPr>
          </a:p>
        </p:txBody>
      </p:sp>
    </p:spTree>
    <p:extLst>
      <p:ext uri="{BB962C8B-B14F-4D97-AF65-F5344CB8AC3E}">
        <p14:creationId xmlns:p14="http://schemas.microsoft.com/office/powerpoint/2010/main" val="2374885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Marketplaces</a:t>
            </a:r>
            <a:r>
              <a:rPr lang="zh-TW" altLang="en-US" dirty="0"/>
              <a:t> </a:t>
            </a:r>
            <a:r>
              <a:rPr lang="zh-TW" altLang="en-US" sz="1600" dirty="0">
                <a:highlight>
                  <a:srgbClr val="FFFF00"/>
                </a:highlight>
              </a:rPr>
              <a:t>網絡市場</a:t>
            </a:r>
            <a:endParaRPr lang="en-US" sz="1600" dirty="0">
              <a:highlight>
                <a:srgbClr val="FFFF00"/>
              </a:highlight>
            </a:endParaRPr>
          </a:p>
        </p:txBody>
      </p:sp>
      <p:sp>
        <p:nvSpPr>
          <p:cNvPr id="3" name="Content Placeholder 2"/>
          <p:cNvSpPr>
            <a:spLocks noGrp="1"/>
          </p:cNvSpPr>
          <p:nvPr>
            <p:ph idx="1"/>
          </p:nvPr>
        </p:nvSpPr>
        <p:spPr/>
        <p:txBody>
          <a:bodyPr/>
          <a:lstStyle/>
          <a:p>
            <a:r>
              <a:rPr lang="en-US" dirty="0"/>
              <a:t>Ways to classify Net marketplaces:</a:t>
            </a:r>
            <a:r>
              <a:rPr lang="zh-TW" altLang="en-US" dirty="0"/>
              <a:t> </a:t>
            </a:r>
            <a:r>
              <a:rPr lang="zh-TW" altLang="en-US" sz="1600" dirty="0">
                <a:highlight>
                  <a:srgbClr val="FFFF00"/>
                </a:highlight>
              </a:rPr>
              <a:t>分類網絡市場的方法：</a:t>
            </a:r>
            <a:endParaRPr lang="en-US" sz="1600" dirty="0">
              <a:highlight>
                <a:srgbClr val="FFFF00"/>
              </a:highlight>
            </a:endParaRPr>
          </a:p>
          <a:p>
            <a:pPr lvl="1"/>
            <a:r>
              <a:rPr lang="en-US" dirty="0"/>
              <a:t>Pricing mechanism, nature of market served, ownership</a:t>
            </a:r>
            <a:br>
              <a:rPr lang="en-US" dirty="0"/>
            </a:br>
            <a:r>
              <a:rPr lang="zh-TW" altLang="en-US" sz="1600" dirty="0">
                <a:highlight>
                  <a:srgbClr val="FFFF00"/>
                </a:highlight>
              </a:rPr>
              <a:t>定價機制，服務市場的性質，所有權</a:t>
            </a:r>
            <a:endParaRPr lang="en-US" sz="1600" dirty="0">
              <a:highlight>
                <a:srgbClr val="FFFF00"/>
              </a:highlight>
            </a:endParaRPr>
          </a:p>
          <a:p>
            <a:r>
              <a:rPr lang="en-US" dirty="0"/>
              <a:t>By business functionality</a:t>
            </a:r>
            <a:r>
              <a:rPr lang="zh-TW" altLang="en-US" dirty="0"/>
              <a:t> </a:t>
            </a:r>
            <a:r>
              <a:rPr lang="zh-TW" altLang="en-US" sz="1600" dirty="0">
                <a:highlight>
                  <a:srgbClr val="FFFF00"/>
                </a:highlight>
              </a:rPr>
              <a:t>通過業務功能</a:t>
            </a:r>
            <a:endParaRPr lang="en-US" sz="1600" dirty="0">
              <a:highlight>
                <a:srgbClr val="FFFF00"/>
              </a:highlight>
            </a:endParaRPr>
          </a:p>
          <a:p>
            <a:pPr lvl="1"/>
            <a:r>
              <a:rPr lang="en-US" dirty="0"/>
              <a:t>What businesses buy (direct vs. indirect goods)</a:t>
            </a:r>
            <a:br>
              <a:rPr lang="en-US" dirty="0"/>
            </a:br>
            <a:r>
              <a:rPr lang="zh-TW" altLang="en-US" sz="1600" dirty="0">
                <a:highlight>
                  <a:srgbClr val="FFFF00"/>
                </a:highlight>
              </a:rPr>
              <a:t>企業購買什麼（直接與間接商品）</a:t>
            </a:r>
            <a:endParaRPr lang="en-US" sz="1600" dirty="0">
              <a:highlight>
                <a:srgbClr val="FFFF00"/>
              </a:highlight>
            </a:endParaRPr>
          </a:p>
          <a:p>
            <a:pPr lvl="1"/>
            <a:r>
              <a:rPr lang="en-US" dirty="0"/>
              <a:t>How businesses buy (spot purchasing vs. long-term sourcing)</a:t>
            </a:r>
            <a:br>
              <a:rPr lang="en-US" dirty="0"/>
            </a:br>
            <a:r>
              <a:rPr lang="zh-TW" altLang="en-US" sz="1600" dirty="0">
                <a:highlight>
                  <a:srgbClr val="FFFF00"/>
                </a:highlight>
              </a:rPr>
              <a:t>企業如何購買（現貨採購與長期採購）</a:t>
            </a:r>
            <a:endParaRPr lang="en-US" sz="1600" dirty="0">
              <a:highlight>
                <a:srgbClr val="FFFF00"/>
              </a:highlight>
            </a:endParaRPr>
          </a:p>
          <a:p>
            <a:pPr lvl="1"/>
            <a:r>
              <a:rPr lang="en-US" dirty="0"/>
              <a:t>Four main types</a:t>
            </a:r>
          </a:p>
          <a:p>
            <a:pPr lvl="2"/>
            <a:r>
              <a:rPr lang="en-US" sz="1500" dirty="0"/>
              <a:t>E-distributors</a:t>
            </a:r>
            <a:r>
              <a:rPr lang="zh-TW" altLang="en-US" sz="1500" dirty="0"/>
              <a:t> </a:t>
            </a:r>
            <a:r>
              <a:rPr lang="en-US" dirty="0">
                <a:highlight>
                  <a:srgbClr val="FFFF00"/>
                </a:highlight>
              </a:rPr>
              <a:t>E-</a:t>
            </a:r>
            <a:r>
              <a:rPr lang="zh-TW" altLang="en-US" dirty="0">
                <a:highlight>
                  <a:srgbClr val="FFFF00"/>
                </a:highlight>
              </a:rPr>
              <a:t>經銷商</a:t>
            </a:r>
            <a:endParaRPr lang="en-US" dirty="0">
              <a:highlight>
                <a:srgbClr val="FFFF00"/>
              </a:highlight>
            </a:endParaRPr>
          </a:p>
          <a:p>
            <a:pPr lvl="2"/>
            <a:r>
              <a:rPr lang="en-US" dirty="0"/>
              <a:t>E-procurement</a:t>
            </a:r>
            <a:r>
              <a:rPr lang="zh-TW" altLang="en-US" dirty="0"/>
              <a:t> </a:t>
            </a:r>
            <a:r>
              <a:rPr lang="zh-TW" altLang="en-US" dirty="0">
                <a:highlight>
                  <a:srgbClr val="FFFF00"/>
                </a:highlight>
              </a:rPr>
              <a:t>電子採購</a:t>
            </a:r>
            <a:endParaRPr lang="en-US" dirty="0">
              <a:highlight>
                <a:srgbClr val="FFFF00"/>
              </a:highlight>
            </a:endParaRPr>
          </a:p>
          <a:p>
            <a:pPr lvl="2"/>
            <a:r>
              <a:rPr lang="en-US" dirty="0"/>
              <a:t>Exchanges</a:t>
            </a:r>
            <a:r>
              <a:rPr lang="zh-TW" altLang="en-US" dirty="0"/>
              <a:t> </a:t>
            </a:r>
            <a:r>
              <a:rPr lang="zh-TW" altLang="en-US" dirty="0">
                <a:highlight>
                  <a:srgbClr val="FFFF00"/>
                </a:highlight>
              </a:rPr>
              <a:t>交易所</a:t>
            </a:r>
            <a:endParaRPr lang="en-US" dirty="0">
              <a:highlight>
                <a:srgbClr val="FFFF00"/>
              </a:highlight>
            </a:endParaRPr>
          </a:p>
          <a:p>
            <a:pPr lvl="2"/>
            <a:r>
              <a:rPr lang="en-US" dirty="0"/>
              <a:t>Industry consortia</a:t>
            </a:r>
            <a:r>
              <a:rPr lang="zh-TW" altLang="en-US" dirty="0"/>
              <a:t> </a:t>
            </a:r>
            <a:r>
              <a:rPr lang="zh-TW" altLang="en-US" dirty="0">
                <a:highlight>
                  <a:srgbClr val="FFFF00"/>
                </a:highlight>
              </a:rPr>
              <a:t>行業聯盟</a:t>
            </a:r>
            <a:endParaRPr lang="en-US" dirty="0">
              <a:highlight>
                <a:srgbClr val="FFFF00"/>
              </a:highlight>
            </a:endParaRPr>
          </a:p>
        </p:txBody>
      </p:sp>
    </p:spTree>
    <p:extLst>
      <p:ext uri="{BB962C8B-B14F-4D97-AF65-F5344CB8AC3E}">
        <p14:creationId xmlns:p14="http://schemas.microsoft.com/office/powerpoint/2010/main" val="3025049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Amazon Takes on B2B with Amazon Business</a:t>
            </a:r>
            <a:endParaRPr lang="en-US" dirty="0"/>
          </a:p>
        </p:txBody>
      </p:sp>
      <p:sp>
        <p:nvSpPr>
          <p:cNvPr id="3" name="Content Placeholder 2"/>
          <p:cNvSpPr>
            <a:spLocks noGrp="1"/>
          </p:cNvSpPr>
          <p:nvPr>
            <p:ph idx="1"/>
          </p:nvPr>
        </p:nvSpPr>
        <p:spPr/>
        <p:txBody>
          <a:bodyPr/>
          <a:lstStyle/>
          <a:p>
            <a:r>
              <a:rPr lang="en-US" dirty="0"/>
              <a:t>Class Discussion</a:t>
            </a:r>
          </a:p>
          <a:p>
            <a:pPr lvl="1" indent="-432000">
              <a:spcBef>
                <a:spcPts val="1200"/>
              </a:spcBef>
              <a:defRPr/>
            </a:pPr>
            <a:r>
              <a:rPr lang="en-US" altLang="en-US" dirty="0"/>
              <a:t>Why did Amazon Business move from being a distributer of supplies to providing a B2B marketplace?</a:t>
            </a:r>
          </a:p>
          <a:p>
            <a:pPr lvl="1" indent="-432000">
              <a:spcBef>
                <a:spcPts val="1200"/>
              </a:spcBef>
              <a:defRPr/>
            </a:pPr>
            <a:r>
              <a:rPr lang="en-US" altLang="en-US" dirty="0"/>
              <a:t>What benefits over other B2B marketplaces does Amazon Business offer buyers?</a:t>
            </a:r>
          </a:p>
          <a:p>
            <a:pPr lvl="1" indent="-432000">
              <a:spcBef>
                <a:spcPts val="1200"/>
              </a:spcBef>
              <a:defRPr/>
            </a:pPr>
            <a:r>
              <a:rPr lang="en-US" altLang="en-US" dirty="0"/>
              <a:t>What benefits do suppliers have in using Amazon Business?</a:t>
            </a:r>
          </a:p>
          <a:p>
            <a:pPr lvl="1" indent="-432000">
              <a:spcBef>
                <a:spcPts val="1200"/>
              </a:spcBef>
              <a:defRPr/>
            </a:pPr>
            <a:r>
              <a:rPr lang="en-US" altLang="en-US" dirty="0"/>
              <a:t>Does Amazon Business pose any disadvantages for buyers or sellers?</a:t>
            </a:r>
          </a:p>
        </p:txBody>
      </p:sp>
      <p:sp>
        <p:nvSpPr>
          <p:cNvPr id="5" name="文字方塊 4">
            <a:extLst>
              <a:ext uri="{FF2B5EF4-FFF2-40B4-BE49-F238E27FC236}">
                <a16:creationId xmlns:a16="http://schemas.microsoft.com/office/drawing/2014/main" xmlns="" id="{423129D1-4DFB-4CB9-B298-F46EA573EAD1}"/>
              </a:ext>
            </a:extLst>
          </p:cNvPr>
          <p:cNvSpPr txBox="1"/>
          <p:nvPr/>
        </p:nvSpPr>
        <p:spPr>
          <a:xfrm>
            <a:off x="3375364" y="1609031"/>
            <a:ext cx="1210588" cy="400110"/>
          </a:xfrm>
          <a:prstGeom prst="rect">
            <a:avLst/>
          </a:prstGeom>
          <a:noFill/>
        </p:spPr>
        <p:txBody>
          <a:bodyPr wrap="none" rtlCol="0">
            <a:spAutoFit/>
          </a:bodyPr>
          <a:lstStyle/>
          <a:p>
            <a:r>
              <a:rPr lang="zh-TW" altLang="en-US" sz="2000" dirty="0">
                <a:highlight>
                  <a:srgbClr val="FFFF00"/>
                </a:highlight>
              </a:rPr>
              <a:t>課程討論</a:t>
            </a:r>
          </a:p>
        </p:txBody>
      </p:sp>
      <p:sp>
        <p:nvSpPr>
          <p:cNvPr id="6" name="文字方塊 5">
            <a:extLst>
              <a:ext uri="{FF2B5EF4-FFF2-40B4-BE49-F238E27FC236}">
                <a16:creationId xmlns:a16="http://schemas.microsoft.com/office/drawing/2014/main" xmlns="" id="{C12998AC-7001-4488-B45A-4A0651C85513}"/>
              </a:ext>
            </a:extLst>
          </p:cNvPr>
          <p:cNvSpPr txBox="1"/>
          <p:nvPr/>
        </p:nvSpPr>
        <p:spPr>
          <a:xfrm>
            <a:off x="5791200" y="2448580"/>
            <a:ext cx="3200400" cy="523220"/>
          </a:xfrm>
          <a:prstGeom prst="rect">
            <a:avLst/>
          </a:prstGeom>
          <a:noFill/>
        </p:spPr>
        <p:txBody>
          <a:bodyPr wrap="square" rtlCol="0">
            <a:spAutoFit/>
          </a:bodyPr>
          <a:lstStyle/>
          <a:p>
            <a:r>
              <a:rPr lang="zh-TW" altLang="en-US" sz="1400" dirty="0">
                <a:highlight>
                  <a:srgbClr val="FFFF00"/>
                </a:highlight>
              </a:rPr>
              <a:t>為什麼</a:t>
            </a:r>
            <a:r>
              <a:rPr lang="en-US" altLang="en-US" sz="1400" dirty="0">
                <a:highlight>
                  <a:srgbClr val="FFFF00"/>
                </a:highlight>
              </a:rPr>
              <a:t>Amazon Business</a:t>
            </a:r>
            <a:r>
              <a:rPr lang="zh-TW" altLang="en-US" sz="1400" dirty="0">
                <a:highlight>
                  <a:srgbClr val="FFFF00"/>
                </a:highlight>
              </a:rPr>
              <a:t>從當供應分銷商轉移到提供</a:t>
            </a:r>
            <a:r>
              <a:rPr lang="en-US" altLang="zh-TW" sz="1400" dirty="0">
                <a:highlight>
                  <a:srgbClr val="FFFF00"/>
                </a:highlight>
              </a:rPr>
              <a:t>B2B</a:t>
            </a:r>
            <a:r>
              <a:rPr lang="zh-TW" altLang="en-US" sz="1400" dirty="0">
                <a:highlight>
                  <a:srgbClr val="FFFF00"/>
                </a:highlight>
              </a:rPr>
              <a:t>市場？</a:t>
            </a:r>
          </a:p>
        </p:txBody>
      </p:sp>
      <p:sp>
        <p:nvSpPr>
          <p:cNvPr id="7" name="文字方塊 6">
            <a:extLst>
              <a:ext uri="{FF2B5EF4-FFF2-40B4-BE49-F238E27FC236}">
                <a16:creationId xmlns:a16="http://schemas.microsoft.com/office/drawing/2014/main" xmlns="" id="{16063690-37C8-43DB-967F-9D533CF00D05}"/>
              </a:ext>
            </a:extLst>
          </p:cNvPr>
          <p:cNvSpPr txBox="1"/>
          <p:nvPr/>
        </p:nvSpPr>
        <p:spPr>
          <a:xfrm>
            <a:off x="3862052" y="3261549"/>
            <a:ext cx="4343400" cy="307777"/>
          </a:xfrm>
          <a:prstGeom prst="rect">
            <a:avLst/>
          </a:prstGeom>
          <a:noFill/>
        </p:spPr>
        <p:txBody>
          <a:bodyPr wrap="square" rtlCol="0">
            <a:spAutoFit/>
          </a:bodyPr>
          <a:lstStyle/>
          <a:p>
            <a:r>
              <a:rPr lang="en-US" altLang="en-US" sz="1400" dirty="0">
                <a:highlight>
                  <a:srgbClr val="FFFF00"/>
                </a:highlight>
              </a:rPr>
              <a:t>Amazon Business</a:t>
            </a:r>
            <a:r>
              <a:rPr lang="zh-TW" altLang="en-US" sz="1400" dirty="0">
                <a:highlight>
                  <a:srgbClr val="FFFF00"/>
                </a:highlight>
              </a:rPr>
              <a:t>為買家提供什麼優於其他</a:t>
            </a:r>
            <a:r>
              <a:rPr lang="en-US" altLang="zh-TW" sz="1400" dirty="0">
                <a:highlight>
                  <a:srgbClr val="FFFF00"/>
                </a:highlight>
              </a:rPr>
              <a:t>B2B</a:t>
            </a:r>
            <a:r>
              <a:rPr lang="zh-TW" altLang="en-US" sz="1400" dirty="0">
                <a:highlight>
                  <a:srgbClr val="FFFF00"/>
                </a:highlight>
              </a:rPr>
              <a:t>市場？</a:t>
            </a:r>
          </a:p>
        </p:txBody>
      </p:sp>
      <p:sp>
        <p:nvSpPr>
          <p:cNvPr id="8" name="文字方塊 7">
            <a:extLst>
              <a:ext uri="{FF2B5EF4-FFF2-40B4-BE49-F238E27FC236}">
                <a16:creationId xmlns:a16="http://schemas.microsoft.com/office/drawing/2014/main" xmlns="" id="{A7D012B7-CB31-469A-88C2-4EE99F906B95}"/>
              </a:ext>
            </a:extLst>
          </p:cNvPr>
          <p:cNvSpPr txBox="1"/>
          <p:nvPr/>
        </p:nvSpPr>
        <p:spPr>
          <a:xfrm>
            <a:off x="4590782" y="3945456"/>
            <a:ext cx="4096018" cy="307777"/>
          </a:xfrm>
          <a:prstGeom prst="rect">
            <a:avLst/>
          </a:prstGeom>
          <a:noFill/>
        </p:spPr>
        <p:txBody>
          <a:bodyPr wrap="square" rtlCol="0">
            <a:spAutoFit/>
          </a:bodyPr>
          <a:lstStyle/>
          <a:p>
            <a:r>
              <a:rPr lang="zh-TW" altLang="en-US" sz="1400" dirty="0">
                <a:highlight>
                  <a:srgbClr val="FFFF00"/>
                </a:highlight>
              </a:rPr>
              <a:t>供應商在使用</a:t>
            </a:r>
            <a:r>
              <a:rPr lang="en-US" altLang="en-US" sz="1400" dirty="0">
                <a:highlight>
                  <a:srgbClr val="FFFF00"/>
                </a:highlight>
              </a:rPr>
              <a:t>Amazon Business</a:t>
            </a:r>
            <a:r>
              <a:rPr lang="zh-TW" altLang="en-US" sz="1400" dirty="0">
                <a:highlight>
                  <a:srgbClr val="FFFF00"/>
                </a:highlight>
              </a:rPr>
              <a:t>有什麼好處？</a:t>
            </a:r>
          </a:p>
        </p:txBody>
      </p:sp>
      <p:sp>
        <p:nvSpPr>
          <p:cNvPr id="9" name="文字方塊 8">
            <a:extLst>
              <a:ext uri="{FF2B5EF4-FFF2-40B4-BE49-F238E27FC236}">
                <a16:creationId xmlns:a16="http://schemas.microsoft.com/office/drawing/2014/main" xmlns="" id="{0B7B7F2F-4753-4A27-B533-AF27F24F0195}"/>
              </a:ext>
            </a:extLst>
          </p:cNvPr>
          <p:cNvSpPr txBox="1"/>
          <p:nvPr/>
        </p:nvSpPr>
        <p:spPr>
          <a:xfrm>
            <a:off x="3723068" y="4484983"/>
            <a:ext cx="4621368" cy="307777"/>
          </a:xfrm>
          <a:prstGeom prst="rect">
            <a:avLst/>
          </a:prstGeom>
          <a:noFill/>
        </p:spPr>
        <p:txBody>
          <a:bodyPr wrap="square" rtlCol="0">
            <a:spAutoFit/>
          </a:bodyPr>
          <a:lstStyle/>
          <a:p>
            <a:r>
              <a:rPr lang="en-US" altLang="en-US" sz="1400" dirty="0">
                <a:highlight>
                  <a:srgbClr val="FFFF00"/>
                </a:highlight>
              </a:rPr>
              <a:t>Amazon Business</a:t>
            </a:r>
            <a:r>
              <a:rPr lang="zh-TW" altLang="en-US" sz="1400" dirty="0">
                <a:highlight>
                  <a:srgbClr val="FFFF00"/>
                </a:highlight>
              </a:rPr>
              <a:t>是否對買家或賣家造成任何不利影響？</a:t>
            </a:r>
          </a:p>
        </p:txBody>
      </p:sp>
      <p:sp>
        <p:nvSpPr>
          <p:cNvPr id="4" name="文字方塊 3">
            <a:extLst>
              <a:ext uri="{FF2B5EF4-FFF2-40B4-BE49-F238E27FC236}">
                <a16:creationId xmlns:a16="http://schemas.microsoft.com/office/drawing/2014/main" xmlns="" id="{C92116C1-C8F1-48E9-82EB-E28F3B0D1236}"/>
              </a:ext>
            </a:extLst>
          </p:cNvPr>
          <p:cNvSpPr txBox="1"/>
          <p:nvPr/>
        </p:nvSpPr>
        <p:spPr>
          <a:xfrm>
            <a:off x="2131261" y="864423"/>
            <a:ext cx="3919663" cy="400110"/>
          </a:xfrm>
          <a:prstGeom prst="rect">
            <a:avLst/>
          </a:prstGeom>
          <a:noFill/>
        </p:spPr>
        <p:txBody>
          <a:bodyPr wrap="none" rtlCol="0">
            <a:spAutoFit/>
          </a:bodyPr>
          <a:lstStyle/>
          <a:p>
            <a:r>
              <a:rPr lang="en-US" altLang="zh-TW" sz="2000" dirty="0">
                <a:highlight>
                  <a:srgbClr val="FFFF00"/>
                </a:highlight>
              </a:rPr>
              <a:t>Amazon</a:t>
            </a:r>
            <a:r>
              <a:rPr lang="zh-TW" altLang="en-US" sz="2000" dirty="0">
                <a:highlight>
                  <a:srgbClr val="FFFF00"/>
                </a:highlight>
              </a:rPr>
              <a:t>在經營上採取</a:t>
            </a:r>
            <a:r>
              <a:rPr lang="en-US" altLang="zh-TW" sz="2000" dirty="0">
                <a:highlight>
                  <a:srgbClr val="FFFF00"/>
                </a:highlight>
              </a:rPr>
              <a:t>B2B</a:t>
            </a:r>
            <a:r>
              <a:rPr lang="zh-TW" altLang="en-US" sz="2000" dirty="0">
                <a:highlight>
                  <a:srgbClr val="FFFF00"/>
                </a:highlight>
              </a:rPr>
              <a:t>的方式</a:t>
            </a:r>
          </a:p>
        </p:txBody>
      </p:sp>
    </p:spTree>
    <p:extLst>
      <p:ext uri="{BB962C8B-B14F-4D97-AF65-F5344CB8AC3E}">
        <p14:creationId xmlns:p14="http://schemas.microsoft.com/office/powerpoint/2010/main" val="3715733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12.3 Characteristics of Net Marketplaces: A B2B Vocabulary</a:t>
            </a:r>
          </a:p>
        </p:txBody>
      </p:sp>
      <p:graphicFrame>
        <p:nvGraphicFramePr>
          <p:cNvPr id="4" name="Content Placeholder 3" descr="Table 12.3 lists characteristics of net marketplaces."/>
          <p:cNvGraphicFramePr>
            <a:graphicFrameLocks noGrp="1"/>
          </p:cNvGraphicFramePr>
          <p:nvPr>
            <p:ph idx="1"/>
            <p:extLst>
              <p:ext uri="{D42A27DB-BD31-4B8C-83A1-F6EECF244321}">
                <p14:modId xmlns:p14="http://schemas.microsoft.com/office/powerpoint/2010/main" val="728669108"/>
              </p:ext>
            </p:extLst>
          </p:nvPr>
        </p:nvGraphicFramePr>
        <p:xfrm>
          <a:off x="457200" y="1600200"/>
          <a:ext cx="8229600" cy="4643120"/>
        </p:xfrm>
        <a:graphic>
          <a:graphicData uri="http://schemas.openxmlformats.org/drawingml/2006/table">
            <a:tbl>
              <a:tblPr firstRow="1" bandRow="1">
                <a:tableStyleId>{3B4B98B0-60AC-42C2-AFA5-B58CD77FA1E5}</a:tableStyleId>
              </a:tblPr>
              <a:tblGrid>
                <a:gridCol w="2438400">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370840">
                <a:tc>
                  <a:txBody>
                    <a:bodyPr/>
                    <a:lstStyle/>
                    <a:p>
                      <a:r>
                        <a:rPr lang="en-US" dirty="0"/>
                        <a:t>Characteristic</a:t>
                      </a:r>
                    </a:p>
                  </a:txBody>
                  <a:tcPr/>
                </a:tc>
                <a:tc>
                  <a:txBody>
                    <a:bodyPr/>
                    <a:lstStyle/>
                    <a:p>
                      <a:r>
                        <a:rPr lang="en-US" sz="1500" kern="1200" dirty="0">
                          <a:solidFill>
                            <a:schemeClr val="tx1"/>
                          </a:solidFill>
                          <a:latin typeface="+mn-lt"/>
                          <a:ea typeface="+mn-ea"/>
                          <a:cs typeface="+mn-cs"/>
                        </a:rPr>
                        <a:t>Meaning</a:t>
                      </a:r>
                    </a:p>
                  </a:txBody>
                  <a:tcPr/>
                </a:tc>
                <a:extLst>
                  <a:ext uri="{0D108BD9-81ED-4DB2-BD59-A6C34878D82A}">
                    <a16:rowId xmlns:a16="http://schemas.microsoft.com/office/drawing/2014/main" xmlns="" val="10000"/>
                  </a:ext>
                </a:extLst>
              </a:tr>
              <a:tr h="370840">
                <a:tc>
                  <a:txBody>
                    <a:bodyPr/>
                    <a:lstStyle/>
                    <a:p>
                      <a:r>
                        <a:rPr lang="en-US" dirty="0"/>
                        <a:t>Bias </a:t>
                      </a:r>
                      <a:r>
                        <a:rPr lang="zh-TW" altLang="en-US" sz="1600" dirty="0">
                          <a:highlight>
                            <a:srgbClr val="FFFF00"/>
                          </a:highlight>
                        </a:rPr>
                        <a:t>偏差</a:t>
                      </a:r>
                      <a:endParaRPr lang="en-US" dirty="0">
                        <a:highlight>
                          <a:srgbClr val="FFFF00"/>
                        </a:highlight>
                      </a:endParaRPr>
                    </a:p>
                  </a:txBody>
                  <a:tcPr/>
                </a:tc>
                <a:tc>
                  <a:txBody>
                    <a:bodyPr/>
                    <a:lstStyle/>
                    <a:p>
                      <a:r>
                        <a:rPr lang="en-US" sz="1500" kern="1200" dirty="0">
                          <a:solidFill>
                            <a:schemeClr val="tx1"/>
                          </a:solidFill>
                          <a:latin typeface="+mn-lt"/>
                          <a:ea typeface="+mn-ea"/>
                          <a:cs typeface="+mn-cs"/>
                        </a:rPr>
                        <a:t>Sell-side vs. buy-side vs. neutral. Whose interests are advantaged: buyers, sellers, or no bias?</a:t>
                      </a:r>
                    </a:p>
                    <a:p>
                      <a:r>
                        <a:rPr lang="zh-TW" altLang="en-US" sz="1600" kern="1200" dirty="0">
                          <a:solidFill>
                            <a:schemeClr val="tx1"/>
                          </a:solidFill>
                          <a:highlight>
                            <a:srgbClr val="FFFF00"/>
                          </a:highlight>
                          <a:latin typeface="+mn-lt"/>
                          <a:ea typeface="+mn-ea"/>
                          <a:cs typeface="+mn-cs"/>
                        </a:rPr>
                        <a:t>賣方與買方與中立。 誰的利益是有利的：買家，賣家，還是沒有偏見？</a:t>
                      </a:r>
                      <a:endParaRPr lang="en-US" sz="1600" kern="1200" dirty="0">
                        <a:solidFill>
                          <a:schemeClr val="tx1"/>
                        </a:solidFill>
                        <a:highlight>
                          <a:srgbClr val="FFFF00"/>
                        </a:highlight>
                        <a:latin typeface="+mn-lt"/>
                        <a:ea typeface="+mn-ea"/>
                        <a:cs typeface="+mn-cs"/>
                      </a:endParaRPr>
                    </a:p>
                  </a:txBody>
                  <a:tcPr/>
                </a:tc>
                <a:extLst>
                  <a:ext uri="{0D108BD9-81ED-4DB2-BD59-A6C34878D82A}">
                    <a16:rowId xmlns:a16="http://schemas.microsoft.com/office/drawing/2014/main" xmlns="" val="10001"/>
                  </a:ext>
                </a:extLst>
              </a:tr>
              <a:tr h="370840">
                <a:tc>
                  <a:txBody>
                    <a:bodyPr/>
                    <a:lstStyle/>
                    <a:p>
                      <a:r>
                        <a:rPr lang="en-US" dirty="0"/>
                        <a:t>Ownership</a:t>
                      </a:r>
                      <a:r>
                        <a:rPr lang="zh-TW" altLang="en-US" dirty="0"/>
                        <a:t> </a:t>
                      </a:r>
                      <a:r>
                        <a:rPr lang="zh-TW" altLang="en-US" sz="1600" dirty="0">
                          <a:highlight>
                            <a:srgbClr val="FFFF00"/>
                          </a:highlight>
                        </a:rPr>
                        <a:t>所有權</a:t>
                      </a:r>
                      <a:endParaRPr lang="en-US" dirty="0">
                        <a:highlight>
                          <a:srgbClr val="FFFF00"/>
                        </a:highlight>
                      </a:endParaRPr>
                    </a:p>
                  </a:txBody>
                  <a:tcPr/>
                </a:tc>
                <a:tc>
                  <a:txBody>
                    <a:bodyPr/>
                    <a:lstStyle/>
                    <a:p>
                      <a:r>
                        <a:rPr lang="en-US" sz="1500" kern="1200" dirty="0">
                          <a:solidFill>
                            <a:schemeClr val="tx1"/>
                          </a:solidFill>
                          <a:latin typeface="+mn-lt"/>
                          <a:ea typeface="+mn-ea"/>
                          <a:cs typeface="+mn-cs"/>
                        </a:rPr>
                        <a:t>Industry vs. third party. Who owns the marketplace?</a:t>
                      </a:r>
                      <a:br>
                        <a:rPr lang="en-US" sz="1500" kern="1200" dirty="0">
                          <a:solidFill>
                            <a:schemeClr val="tx1"/>
                          </a:solidFill>
                          <a:latin typeface="+mn-lt"/>
                          <a:ea typeface="+mn-ea"/>
                          <a:cs typeface="+mn-cs"/>
                        </a:rPr>
                      </a:br>
                      <a:r>
                        <a:rPr lang="zh-TW" altLang="en-US" sz="1600" kern="1200" dirty="0">
                          <a:solidFill>
                            <a:schemeClr val="tx1"/>
                          </a:solidFill>
                          <a:highlight>
                            <a:srgbClr val="FFFF00"/>
                          </a:highlight>
                          <a:latin typeface="+mn-lt"/>
                          <a:ea typeface="+mn-ea"/>
                          <a:cs typeface="+mn-cs"/>
                        </a:rPr>
                        <a:t>行業與第三方。 誰擁有市場？</a:t>
                      </a:r>
                      <a:endParaRPr lang="en-US" sz="1500" kern="1200" dirty="0">
                        <a:solidFill>
                          <a:schemeClr val="tx1"/>
                        </a:solidFill>
                        <a:highlight>
                          <a:srgbClr val="FFFF00"/>
                        </a:highlight>
                        <a:latin typeface="+mn-lt"/>
                        <a:ea typeface="+mn-ea"/>
                        <a:cs typeface="+mn-cs"/>
                      </a:endParaRPr>
                    </a:p>
                  </a:txBody>
                  <a:tcPr/>
                </a:tc>
                <a:extLst>
                  <a:ext uri="{0D108BD9-81ED-4DB2-BD59-A6C34878D82A}">
                    <a16:rowId xmlns:a16="http://schemas.microsoft.com/office/drawing/2014/main" xmlns="" val="10002"/>
                  </a:ext>
                </a:extLst>
              </a:tr>
              <a:tr h="370840">
                <a:tc>
                  <a:txBody>
                    <a:bodyPr/>
                    <a:lstStyle/>
                    <a:p>
                      <a:r>
                        <a:rPr lang="en-US" dirty="0"/>
                        <a:t>Pricing mechanism</a:t>
                      </a:r>
                      <a:br>
                        <a:rPr lang="en-US" dirty="0"/>
                      </a:br>
                      <a:r>
                        <a:rPr lang="zh-TW" altLang="en-US" sz="1600" dirty="0">
                          <a:highlight>
                            <a:srgbClr val="FFFF00"/>
                          </a:highlight>
                        </a:rPr>
                        <a:t>定價機制</a:t>
                      </a:r>
                      <a:endParaRPr lang="en-US" sz="1600" dirty="0">
                        <a:highlight>
                          <a:srgbClr val="FFFF00"/>
                        </a:highlight>
                      </a:endParaRPr>
                    </a:p>
                  </a:txBody>
                  <a:tcPr/>
                </a:tc>
                <a:tc>
                  <a:txBody>
                    <a:bodyPr/>
                    <a:lstStyle/>
                    <a:p>
                      <a:r>
                        <a:rPr lang="en-US" sz="1500" kern="1200" dirty="0">
                          <a:solidFill>
                            <a:schemeClr val="tx1"/>
                          </a:solidFill>
                          <a:latin typeface="+mn-lt"/>
                          <a:ea typeface="+mn-ea"/>
                          <a:cs typeface="+mn-cs"/>
                        </a:rPr>
                        <a:t>Fixed-price catalogs, auctions, bid/ask, and RFPs/RFQ</a:t>
                      </a:r>
                      <a:r>
                        <a:rPr lang="en-US" sz="1600" kern="1200" dirty="0">
                          <a:solidFill>
                            <a:schemeClr val="tx1"/>
                          </a:solidFill>
                          <a:latin typeface="+mn-lt"/>
                          <a:ea typeface="+mn-ea"/>
                          <a:cs typeface="+mn-cs"/>
                        </a:rPr>
                        <a:t>s</a:t>
                      </a:r>
                      <a:br>
                        <a:rPr lang="en-US" sz="1600" kern="1200" dirty="0">
                          <a:solidFill>
                            <a:schemeClr val="tx1"/>
                          </a:solidFill>
                          <a:latin typeface="+mn-lt"/>
                          <a:ea typeface="+mn-ea"/>
                          <a:cs typeface="+mn-cs"/>
                        </a:rPr>
                      </a:br>
                      <a:r>
                        <a:rPr lang="zh-TW" altLang="en-US" sz="1600" kern="1200" dirty="0">
                          <a:solidFill>
                            <a:schemeClr val="tx1"/>
                          </a:solidFill>
                          <a:highlight>
                            <a:srgbClr val="FFFF00"/>
                          </a:highlight>
                          <a:latin typeface="+mn-lt"/>
                          <a:ea typeface="+mn-ea"/>
                          <a:cs typeface="+mn-cs"/>
                        </a:rPr>
                        <a:t>固定價格目錄，拍賣，投標</a:t>
                      </a:r>
                      <a:r>
                        <a:rPr lang="en-US" altLang="zh-TW" sz="1600" kern="1200" dirty="0">
                          <a:solidFill>
                            <a:schemeClr val="tx1"/>
                          </a:solidFill>
                          <a:highlight>
                            <a:srgbClr val="FFFF00"/>
                          </a:highlight>
                          <a:latin typeface="+mn-lt"/>
                          <a:ea typeface="+mn-ea"/>
                          <a:cs typeface="+mn-cs"/>
                        </a:rPr>
                        <a:t>/</a:t>
                      </a:r>
                      <a:r>
                        <a:rPr lang="zh-TW" altLang="en-US" sz="1600" kern="1200" dirty="0">
                          <a:solidFill>
                            <a:schemeClr val="tx1"/>
                          </a:solidFill>
                          <a:highlight>
                            <a:srgbClr val="FFFF00"/>
                          </a:highlight>
                          <a:latin typeface="+mn-lt"/>
                          <a:ea typeface="+mn-ea"/>
                          <a:cs typeface="+mn-cs"/>
                        </a:rPr>
                        <a:t>詢問和</a:t>
                      </a:r>
                      <a:r>
                        <a:rPr lang="en-US" altLang="zh-TW" sz="1600" kern="1200" dirty="0">
                          <a:solidFill>
                            <a:schemeClr val="tx1"/>
                          </a:solidFill>
                          <a:highlight>
                            <a:srgbClr val="FFFF00"/>
                          </a:highlight>
                          <a:latin typeface="+mn-lt"/>
                          <a:ea typeface="+mn-ea"/>
                          <a:cs typeface="+mn-cs"/>
                        </a:rPr>
                        <a:t>RFP / RFQ</a:t>
                      </a:r>
                      <a:endParaRPr lang="en-US" sz="1500" kern="1200" dirty="0">
                        <a:solidFill>
                          <a:schemeClr val="tx1"/>
                        </a:solidFill>
                        <a:highlight>
                          <a:srgbClr val="FFFF00"/>
                        </a:highlight>
                        <a:latin typeface="+mn-lt"/>
                        <a:ea typeface="+mn-ea"/>
                        <a:cs typeface="+mn-cs"/>
                      </a:endParaRPr>
                    </a:p>
                  </a:txBody>
                  <a:tcPr/>
                </a:tc>
                <a:extLst>
                  <a:ext uri="{0D108BD9-81ED-4DB2-BD59-A6C34878D82A}">
                    <a16:rowId xmlns:a16="http://schemas.microsoft.com/office/drawing/2014/main" xmlns="" val="10003"/>
                  </a:ext>
                </a:extLst>
              </a:tr>
              <a:tr h="370840">
                <a:tc>
                  <a:txBody>
                    <a:bodyPr/>
                    <a:lstStyle/>
                    <a:p>
                      <a:r>
                        <a:rPr lang="en-US" dirty="0"/>
                        <a:t>Scope/focus</a:t>
                      </a:r>
                      <a:r>
                        <a:rPr lang="zh-TW" altLang="en-US" dirty="0"/>
                        <a:t> </a:t>
                      </a:r>
                      <a:r>
                        <a:rPr lang="zh-TW" altLang="en-US" sz="1600" dirty="0">
                          <a:highlight>
                            <a:srgbClr val="FFFF00"/>
                          </a:highlight>
                        </a:rPr>
                        <a:t>範圍</a:t>
                      </a:r>
                      <a:r>
                        <a:rPr lang="en-US" altLang="zh-TW" sz="1600" dirty="0">
                          <a:highlight>
                            <a:srgbClr val="FFFF00"/>
                          </a:highlight>
                        </a:rPr>
                        <a:t>/</a:t>
                      </a:r>
                      <a:r>
                        <a:rPr lang="zh-TW" altLang="en-US" sz="1600" dirty="0">
                          <a:highlight>
                            <a:srgbClr val="FFFF00"/>
                          </a:highlight>
                        </a:rPr>
                        <a:t>重點</a:t>
                      </a:r>
                      <a:endParaRPr lang="zh-TW" altLang="en-US" dirty="0">
                        <a:highlight>
                          <a:srgbClr val="FFFF00"/>
                        </a:highlight>
                      </a:endParaRPr>
                    </a:p>
                  </a:txBody>
                  <a:tcPr/>
                </a:tc>
                <a:tc>
                  <a:txBody>
                    <a:bodyPr/>
                    <a:lstStyle/>
                    <a:p>
                      <a:r>
                        <a:rPr lang="en-US" sz="1500" kern="1200" dirty="0">
                          <a:solidFill>
                            <a:schemeClr val="tx1"/>
                          </a:solidFill>
                          <a:latin typeface="+mn-lt"/>
                          <a:ea typeface="+mn-ea"/>
                          <a:cs typeface="+mn-cs"/>
                        </a:rPr>
                        <a:t>Horizontal vs. vertical markets</a:t>
                      </a:r>
                      <a:r>
                        <a:rPr lang="zh-TW" altLang="en-US" sz="1600" kern="1200" dirty="0">
                          <a:solidFill>
                            <a:schemeClr val="tx1"/>
                          </a:solidFill>
                          <a:latin typeface="+mn-lt"/>
                          <a:ea typeface="+mn-ea"/>
                          <a:cs typeface="+mn-cs"/>
                        </a:rPr>
                        <a:t>水平與垂直市場</a:t>
                      </a:r>
                      <a:endParaRPr lang="en-US" sz="1500" kern="1200" dirty="0">
                        <a:solidFill>
                          <a:schemeClr val="tx1"/>
                        </a:solidFill>
                        <a:latin typeface="+mn-lt"/>
                        <a:ea typeface="+mn-ea"/>
                        <a:cs typeface="+mn-cs"/>
                      </a:endParaRPr>
                    </a:p>
                  </a:txBody>
                  <a:tcPr/>
                </a:tc>
                <a:extLst>
                  <a:ext uri="{0D108BD9-81ED-4DB2-BD59-A6C34878D82A}">
                    <a16:rowId xmlns:a16="http://schemas.microsoft.com/office/drawing/2014/main" xmlns="" val="10004"/>
                  </a:ext>
                </a:extLst>
              </a:tr>
              <a:tr h="370840">
                <a:tc>
                  <a:txBody>
                    <a:bodyPr/>
                    <a:lstStyle/>
                    <a:p>
                      <a:r>
                        <a:rPr lang="en-US" dirty="0"/>
                        <a:t>Value creation</a:t>
                      </a:r>
                      <a:br>
                        <a:rPr lang="en-US" dirty="0"/>
                      </a:br>
                      <a:r>
                        <a:rPr lang="zh-TW" altLang="en-US" sz="1600" dirty="0">
                          <a:highlight>
                            <a:srgbClr val="FFFF00"/>
                          </a:highlight>
                        </a:rPr>
                        <a:t>創造價值</a:t>
                      </a:r>
                    </a:p>
                    <a:p>
                      <a:endParaRPr lang="en-US" dirty="0"/>
                    </a:p>
                  </a:txBody>
                  <a:tcPr/>
                </a:tc>
                <a:tc>
                  <a:txBody>
                    <a:bodyPr/>
                    <a:lstStyle/>
                    <a:p>
                      <a:r>
                        <a:rPr lang="en-US" sz="1500" kern="1200" dirty="0">
                          <a:solidFill>
                            <a:schemeClr val="tx1"/>
                          </a:solidFill>
                          <a:latin typeface="+mn-lt"/>
                          <a:ea typeface="+mn-ea"/>
                          <a:cs typeface="+mn-cs"/>
                        </a:rPr>
                        <a:t>What benefits do they offer customers or suppliers?</a:t>
                      </a:r>
                      <a:br>
                        <a:rPr lang="en-US" sz="1500" kern="1200" dirty="0">
                          <a:solidFill>
                            <a:schemeClr val="tx1"/>
                          </a:solidFill>
                          <a:latin typeface="+mn-lt"/>
                          <a:ea typeface="+mn-ea"/>
                          <a:cs typeface="+mn-cs"/>
                        </a:rPr>
                      </a:br>
                      <a:r>
                        <a:rPr lang="zh-TW" altLang="en-US" sz="1600" kern="1200" dirty="0">
                          <a:solidFill>
                            <a:schemeClr val="tx1"/>
                          </a:solidFill>
                          <a:highlight>
                            <a:srgbClr val="FFFF00"/>
                          </a:highlight>
                          <a:latin typeface="+mn-lt"/>
                          <a:ea typeface="+mn-ea"/>
                          <a:cs typeface="+mn-cs"/>
                        </a:rPr>
                        <a:t>他們為客戶或供應商提供哪些好處？</a:t>
                      </a:r>
                      <a:endParaRPr lang="en-US" sz="1500" kern="1200" dirty="0">
                        <a:solidFill>
                          <a:schemeClr val="tx1"/>
                        </a:solidFill>
                        <a:highlight>
                          <a:srgbClr val="FFFF00"/>
                        </a:highlight>
                        <a:latin typeface="+mn-lt"/>
                        <a:ea typeface="+mn-ea"/>
                        <a:cs typeface="+mn-cs"/>
                      </a:endParaRPr>
                    </a:p>
                  </a:txBody>
                  <a:tcPr/>
                </a:tc>
                <a:extLst>
                  <a:ext uri="{0D108BD9-81ED-4DB2-BD59-A6C34878D82A}">
                    <a16:rowId xmlns:a16="http://schemas.microsoft.com/office/drawing/2014/main" xmlns="" val="10005"/>
                  </a:ext>
                </a:extLst>
              </a:tr>
              <a:tr h="370840">
                <a:tc>
                  <a:txBody>
                    <a:bodyPr/>
                    <a:lstStyle/>
                    <a:p>
                      <a:r>
                        <a:rPr lang="en-US" dirty="0"/>
                        <a:t>Access to market</a:t>
                      </a:r>
                      <a:br>
                        <a:rPr lang="en-US" dirty="0"/>
                      </a:br>
                      <a:r>
                        <a:rPr lang="zh-TW" altLang="en-US" sz="1600" dirty="0">
                          <a:highlight>
                            <a:srgbClr val="FFFF00"/>
                          </a:highlight>
                        </a:rPr>
                        <a:t>進入市場</a:t>
                      </a:r>
                      <a:endParaRPr lang="zh-TW" altLang="en-US" dirty="0">
                        <a:highlight>
                          <a:srgbClr val="FFFF00"/>
                        </a:highlight>
                      </a:endParaRPr>
                    </a:p>
                  </a:txBody>
                  <a:tcPr/>
                </a:tc>
                <a:tc>
                  <a:txBody>
                    <a:bodyPr/>
                    <a:lstStyle/>
                    <a:p>
                      <a:r>
                        <a:rPr lang="en-US" sz="1500" kern="1200" dirty="0">
                          <a:solidFill>
                            <a:schemeClr val="tx1"/>
                          </a:solidFill>
                          <a:latin typeface="+mn-lt"/>
                          <a:ea typeface="+mn-ea"/>
                          <a:cs typeface="+mn-cs"/>
                        </a:rPr>
                        <a:t>In public markets, any firm can enter, but in private markets, entry is by invitation only</a:t>
                      </a:r>
                      <a:r>
                        <a:rPr lang="zh-TW" altLang="en-US" sz="1500" kern="1200" dirty="0">
                          <a:solidFill>
                            <a:schemeClr val="tx1"/>
                          </a:solidFill>
                          <a:latin typeface="+mn-lt"/>
                          <a:ea typeface="+mn-ea"/>
                          <a:cs typeface="+mn-cs"/>
                        </a:rPr>
                        <a:t> </a:t>
                      </a:r>
                      <a:r>
                        <a:rPr lang="zh-TW" altLang="en-US" sz="1600" kern="1200" dirty="0">
                          <a:solidFill>
                            <a:schemeClr val="tx1"/>
                          </a:solidFill>
                          <a:highlight>
                            <a:srgbClr val="FFFF00"/>
                          </a:highlight>
                          <a:latin typeface="+mn-lt"/>
                          <a:ea typeface="+mn-ea"/>
                          <a:cs typeface="+mn-cs"/>
                        </a:rPr>
                        <a:t>在公開市場上，任何公司都可以進入，但在私人市場中，進入只能通過邀請進入</a:t>
                      </a:r>
                      <a:endParaRPr lang="en-US" sz="1500" kern="1200" dirty="0">
                        <a:solidFill>
                          <a:schemeClr val="tx1"/>
                        </a:solidFill>
                        <a:highlight>
                          <a:srgbClr val="FFFF00"/>
                        </a:highlight>
                        <a:latin typeface="+mn-lt"/>
                        <a:ea typeface="+mn-ea"/>
                        <a:cs typeface="+mn-cs"/>
                      </a:endParaRP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413603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12.9: Pure Types of Net Marketplaces</a:t>
            </a:r>
          </a:p>
        </p:txBody>
      </p:sp>
      <p:sp>
        <p:nvSpPr>
          <p:cNvPr id="5" name="Text Placeholder 4"/>
          <p:cNvSpPr>
            <a:spLocks noGrp="1"/>
          </p:cNvSpPr>
          <p:nvPr>
            <p:ph type="body" sz="quarter" idx="13"/>
          </p:nvPr>
        </p:nvSpPr>
        <p:spPr/>
        <p:txBody>
          <a:bodyPr/>
          <a:lstStyle/>
          <a:p>
            <a:endParaRPr lang="en-US" dirty="0"/>
          </a:p>
        </p:txBody>
      </p:sp>
      <p:pic>
        <p:nvPicPr>
          <p:cNvPr id="8" name="Picture 7" descr="Figure 12.9 illustrates the four main types of Net marketplaces."/>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47800" y="1524000"/>
            <a:ext cx="507474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3950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E-distributors</a:t>
            </a:r>
            <a:r>
              <a:rPr lang="zh-TW" altLang="en-US" dirty="0"/>
              <a:t> </a:t>
            </a:r>
            <a:r>
              <a:rPr lang="en-US" altLang="zh-TW" sz="1600" dirty="0">
                <a:highlight>
                  <a:srgbClr val="FFFF00"/>
                </a:highlight>
              </a:rPr>
              <a:t>E-</a:t>
            </a:r>
            <a:r>
              <a:rPr lang="zh-TW" altLang="en-US" sz="1600" dirty="0">
                <a:highlight>
                  <a:srgbClr val="FFFF00"/>
                </a:highlight>
              </a:rPr>
              <a:t>經銷商</a:t>
            </a:r>
            <a:endParaRPr lang="en-US" sz="1600" dirty="0">
              <a:highlight>
                <a:srgbClr val="FFFF00"/>
              </a:highlight>
            </a:endParaRPr>
          </a:p>
        </p:txBody>
      </p:sp>
      <p:sp>
        <p:nvSpPr>
          <p:cNvPr id="3" name="Content Placeholder 2"/>
          <p:cNvSpPr>
            <a:spLocks noGrp="1"/>
          </p:cNvSpPr>
          <p:nvPr>
            <p:ph idx="1"/>
          </p:nvPr>
        </p:nvSpPr>
        <p:spPr/>
        <p:txBody>
          <a:bodyPr/>
          <a:lstStyle/>
          <a:p>
            <a:pPr>
              <a:spcBef>
                <a:spcPts val="600"/>
              </a:spcBef>
            </a:pPr>
            <a:r>
              <a:rPr lang="en-US" altLang="en-US" sz="2400" dirty="0"/>
              <a:t>Most common type of Net marketplace </a:t>
            </a:r>
            <a:r>
              <a:rPr lang="zh-TW" altLang="en-US" sz="1600" dirty="0">
                <a:highlight>
                  <a:srgbClr val="FFFF00"/>
                </a:highlight>
              </a:rPr>
              <a:t>最常見的網絡市場類型</a:t>
            </a:r>
            <a:endParaRPr lang="en-US" altLang="en-US" sz="1600" dirty="0">
              <a:highlight>
                <a:srgbClr val="FFFF00"/>
              </a:highlight>
            </a:endParaRPr>
          </a:p>
          <a:p>
            <a:pPr>
              <a:spcBef>
                <a:spcPts val="600"/>
              </a:spcBef>
            </a:pPr>
            <a:r>
              <a:rPr lang="en-US" altLang="en-US" sz="2400" dirty="0"/>
              <a:t>Electronic catalogs representing products of thousands of direct manufacturers </a:t>
            </a:r>
            <a:r>
              <a:rPr lang="zh-TW" altLang="en-US" sz="1600" dirty="0">
                <a:highlight>
                  <a:srgbClr val="FFFF00"/>
                </a:highlight>
              </a:rPr>
              <a:t>代表數千家直接製造商產品的電子目錄</a:t>
            </a:r>
            <a:endParaRPr lang="en-US" altLang="en-US" sz="1600" dirty="0">
              <a:highlight>
                <a:srgbClr val="FFFF00"/>
              </a:highlight>
            </a:endParaRPr>
          </a:p>
          <a:p>
            <a:pPr>
              <a:spcBef>
                <a:spcPts val="600"/>
              </a:spcBef>
            </a:pPr>
            <a:r>
              <a:rPr lang="en-US" altLang="en-US" sz="2400" dirty="0"/>
              <a:t>Typically, independently owned intermediaries</a:t>
            </a:r>
            <a:br>
              <a:rPr lang="en-US" altLang="en-US" sz="2400" dirty="0"/>
            </a:br>
            <a:r>
              <a:rPr lang="zh-TW" altLang="en-US" sz="1600" dirty="0">
                <a:highlight>
                  <a:srgbClr val="FFFF00"/>
                </a:highlight>
              </a:rPr>
              <a:t>通常是獨立擁有的中介機構</a:t>
            </a:r>
            <a:endParaRPr lang="en-US" altLang="en-US" sz="1600" dirty="0">
              <a:highlight>
                <a:srgbClr val="FFFF00"/>
              </a:highlight>
            </a:endParaRPr>
          </a:p>
          <a:p>
            <a:pPr>
              <a:spcBef>
                <a:spcPts val="600"/>
              </a:spcBef>
            </a:pPr>
            <a:r>
              <a:rPr lang="en-US" altLang="en-US" sz="2400" dirty="0"/>
              <a:t>Offer industrial customers single source to purchase indirect goods (MRO) on spot basis</a:t>
            </a:r>
            <a:br>
              <a:rPr lang="en-US" altLang="en-US" sz="2400" dirty="0"/>
            </a:br>
            <a:r>
              <a:rPr lang="zh-TW" altLang="en-US" sz="1600" dirty="0">
                <a:highlight>
                  <a:srgbClr val="FFFF00"/>
                </a:highlight>
              </a:rPr>
              <a:t>提供工業客戶單一來源以現場方式購買間接貨物（</a:t>
            </a:r>
            <a:r>
              <a:rPr lang="en-US" altLang="zh-TW" sz="1600" dirty="0">
                <a:highlight>
                  <a:srgbClr val="FFFF00"/>
                </a:highlight>
              </a:rPr>
              <a:t>MRO</a:t>
            </a:r>
            <a:r>
              <a:rPr lang="zh-TW" altLang="en-US" sz="1600" dirty="0">
                <a:highlight>
                  <a:srgbClr val="FFFF00"/>
                </a:highlight>
              </a:rPr>
              <a:t>）</a:t>
            </a:r>
            <a:endParaRPr lang="en-US" altLang="en-US" sz="1600" dirty="0">
              <a:highlight>
                <a:srgbClr val="FFFF00"/>
              </a:highlight>
            </a:endParaRPr>
          </a:p>
          <a:p>
            <a:pPr>
              <a:spcBef>
                <a:spcPts val="600"/>
              </a:spcBef>
            </a:pPr>
            <a:r>
              <a:rPr lang="en-US" altLang="en-US" sz="2400" dirty="0"/>
              <a:t>Typically, horizontal </a:t>
            </a:r>
            <a:r>
              <a:rPr lang="zh-TW" altLang="en-US" sz="1600" dirty="0">
                <a:highlight>
                  <a:srgbClr val="FFFF00"/>
                </a:highlight>
              </a:rPr>
              <a:t>通常，水平</a:t>
            </a:r>
            <a:endParaRPr lang="en-US" altLang="en-US" sz="1600" dirty="0">
              <a:highlight>
                <a:srgbClr val="FFFF00"/>
              </a:highlight>
            </a:endParaRPr>
          </a:p>
          <a:p>
            <a:pPr>
              <a:spcBef>
                <a:spcPts val="600"/>
              </a:spcBef>
            </a:pPr>
            <a:r>
              <a:rPr lang="en-US" altLang="en-US" sz="2400" dirty="0"/>
              <a:t>Usually, fixed price discounts for large customers</a:t>
            </a:r>
            <a:br>
              <a:rPr lang="en-US" altLang="en-US" sz="2400" dirty="0"/>
            </a:br>
            <a:r>
              <a:rPr lang="zh-TW" altLang="en-US" sz="1600" dirty="0">
                <a:highlight>
                  <a:srgbClr val="FFFF00"/>
                </a:highlight>
              </a:rPr>
              <a:t>通常，大客戶的固定價格折扣</a:t>
            </a:r>
            <a:endParaRPr lang="en-US" altLang="en-US" sz="1600" dirty="0">
              <a:highlight>
                <a:srgbClr val="FFFF00"/>
              </a:highlight>
            </a:endParaRPr>
          </a:p>
          <a:p>
            <a:pPr>
              <a:spcBef>
                <a:spcPts val="600"/>
              </a:spcBef>
            </a:pPr>
            <a:r>
              <a:rPr lang="en-US" altLang="en-US" sz="2400" dirty="0"/>
              <a:t>Example: W.W. Grainger, Amazon Business</a:t>
            </a:r>
            <a:br>
              <a:rPr lang="en-US" altLang="en-US" sz="2400" dirty="0"/>
            </a:br>
            <a:r>
              <a:rPr lang="zh-TW" altLang="en-US" sz="1600" dirty="0">
                <a:highlight>
                  <a:srgbClr val="FFFF00"/>
                </a:highlight>
              </a:rPr>
              <a:t>例如：</a:t>
            </a:r>
            <a:r>
              <a:rPr lang="en-US" altLang="zh-TW" sz="1600" dirty="0">
                <a:highlight>
                  <a:srgbClr val="FFFF00"/>
                </a:highlight>
              </a:rPr>
              <a:t>W.W. </a:t>
            </a:r>
            <a:r>
              <a:rPr lang="zh-TW" altLang="en-US" sz="1600" dirty="0">
                <a:highlight>
                  <a:srgbClr val="FFFF00"/>
                </a:highlight>
              </a:rPr>
              <a:t>格蘭傑，亞馬遜業務</a:t>
            </a:r>
            <a:endParaRPr lang="en-US" altLang="en-US" sz="1600" dirty="0">
              <a:highlight>
                <a:srgbClr val="FFFF00"/>
              </a:highlight>
            </a:endParaRPr>
          </a:p>
        </p:txBody>
      </p:sp>
    </p:spTree>
    <p:extLst>
      <p:ext uri="{BB962C8B-B14F-4D97-AF65-F5344CB8AC3E}">
        <p14:creationId xmlns:p14="http://schemas.microsoft.com/office/powerpoint/2010/main" val="2328236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12.10: E-distributors</a:t>
            </a:r>
          </a:p>
        </p:txBody>
      </p:sp>
      <p:sp>
        <p:nvSpPr>
          <p:cNvPr id="5" name="Text Placeholder 4"/>
          <p:cNvSpPr>
            <a:spLocks noGrp="1"/>
          </p:cNvSpPr>
          <p:nvPr>
            <p:ph type="body" sz="quarter" idx="13"/>
          </p:nvPr>
        </p:nvSpPr>
        <p:spPr/>
        <p:txBody>
          <a:bodyPr/>
          <a:lstStyle/>
          <a:p>
            <a:endParaRPr lang="en-US" dirty="0"/>
          </a:p>
        </p:txBody>
      </p:sp>
      <p:pic>
        <p:nvPicPr>
          <p:cNvPr id="8" name="Picture 7" descr="Figure 12.10 illustrates the purpose of e-distributors.&#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47800" y="1600200"/>
            <a:ext cx="5715000" cy="432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1929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E-procurement Net Marketplaces </a:t>
            </a:r>
            <a:r>
              <a:rPr lang="zh-TW" altLang="en-US" sz="1600" dirty="0">
                <a:highlight>
                  <a:srgbClr val="FFFF00"/>
                </a:highlight>
              </a:rPr>
              <a:t>電子採購網絡市場</a:t>
            </a:r>
            <a:endParaRPr lang="en-US" sz="1800" dirty="0">
              <a:highlight>
                <a:srgbClr val="FFFF00"/>
              </a:highlight>
            </a:endParaRPr>
          </a:p>
        </p:txBody>
      </p:sp>
      <p:sp>
        <p:nvSpPr>
          <p:cNvPr id="3" name="Content Placeholder 2"/>
          <p:cNvSpPr>
            <a:spLocks noGrp="1"/>
          </p:cNvSpPr>
          <p:nvPr>
            <p:ph idx="1"/>
          </p:nvPr>
        </p:nvSpPr>
        <p:spPr/>
        <p:txBody>
          <a:bodyPr/>
          <a:lstStyle/>
          <a:p>
            <a:pPr>
              <a:spcBef>
                <a:spcPts val="600"/>
              </a:spcBef>
            </a:pPr>
            <a:r>
              <a:rPr lang="en-US" sz="2400" dirty="0"/>
              <a:t>Independently owned intermediaries </a:t>
            </a:r>
            <a:r>
              <a:rPr lang="zh-TW" altLang="en-US" sz="1600" dirty="0">
                <a:highlight>
                  <a:srgbClr val="FFFF00"/>
                </a:highlight>
              </a:rPr>
              <a:t>獨立擁有的中間人</a:t>
            </a:r>
            <a:endParaRPr lang="en-US" sz="1500" dirty="0">
              <a:highlight>
                <a:srgbClr val="FFFF00"/>
              </a:highlight>
            </a:endParaRPr>
          </a:p>
          <a:p>
            <a:pPr>
              <a:spcBef>
                <a:spcPts val="600"/>
              </a:spcBef>
            </a:pPr>
            <a:r>
              <a:rPr lang="en-US" sz="2400" dirty="0"/>
              <a:t>Connect hundreds of suppliers of indirect goods</a:t>
            </a:r>
            <a:br>
              <a:rPr lang="en-US" sz="2400" dirty="0"/>
            </a:br>
            <a:r>
              <a:rPr lang="zh-TW" altLang="en-US" sz="1600" dirty="0">
                <a:highlight>
                  <a:srgbClr val="FFFF00"/>
                </a:highlight>
              </a:rPr>
              <a:t>連接數百個間接商品供應商</a:t>
            </a:r>
            <a:endParaRPr lang="en-US" sz="1600" dirty="0">
              <a:highlight>
                <a:srgbClr val="FFFF00"/>
              </a:highlight>
            </a:endParaRPr>
          </a:p>
          <a:p>
            <a:pPr>
              <a:spcBef>
                <a:spcPts val="600"/>
              </a:spcBef>
            </a:pPr>
            <a:r>
              <a:rPr lang="en-US" sz="2400" dirty="0"/>
              <a:t>Firms pay fees to join market </a:t>
            </a:r>
            <a:r>
              <a:rPr lang="zh-TW" altLang="en-US" sz="1600" dirty="0">
                <a:highlight>
                  <a:srgbClr val="FFFF00"/>
                </a:highlight>
              </a:rPr>
              <a:t>公司支付費用加入市場</a:t>
            </a:r>
            <a:endParaRPr lang="en-US" sz="1600" dirty="0">
              <a:highlight>
                <a:srgbClr val="FFFF00"/>
              </a:highlight>
            </a:endParaRPr>
          </a:p>
          <a:p>
            <a:pPr>
              <a:spcBef>
                <a:spcPts val="600"/>
              </a:spcBef>
            </a:pPr>
            <a:r>
              <a:rPr lang="en-US" sz="2400" dirty="0"/>
              <a:t>Long-term contractual purchasing of indirect goods</a:t>
            </a:r>
            <a:br>
              <a:rPr lang="en-US" sz="2400" dirty="0"/>
            </a:br>
            <a:r>
              <a:rPr lang="zh-TW" altLang="en-US" sz="1600" dirty="0">
                <a:highlight>
                  <a:srgbClr val="FFFF00"/>
                </a:highlight>
              </a:rPr>
              <a:t>長期合同採購間接商品</a:t>
            </a:r>
            <a:endParaRPr lang="en-US" sz="1600" dirty="0">
              <a:highlight>
                <a:srgbClr val="FFFF00"/>
              </a:highlight>
            </a:endParaRPr>
          </a:p>
          <a:p>
            <a:pPr>
              <a:spcBef>
                <a:spcPts val="600"/>
              </a:spcBef>
            </a:pPr>
            <a:r>
              <a:rPr lang="en-US" sz="2400" dirty="0"/>
              <a:t>Revenues from transaction fees, licensing consultation services and software, network fees</a:t>
            </a:r>
            <a:br>
              <a:rPr lang="en-US" sz="2400" dirty="0"/>
            </a:br>
            <a:r>
              <a:rPr lang="zh-TW" altLang="en-US" sz="1600" dirty="0">
                <a:highlight>
                  <a:srgbClr val="FFFF00"/>
                </a:highlight>
              </a:rPr>
              <a:t>交易費，許可諮詢服務和軟件收入，網絡費用</a:t>
            </a:r>
            <a:endParaRPr lang="en-US" sz="1600" dirty="0">
              <a:highlight>
                <a:srgbClr val="FFFF00"/>
              </a:highlight>
            </a:endParaRPr>
          </a:p>
          <a:p>
            <a:pPr>
              <a:spcBef>
                <a:spcPts val="600"/>
              </a:spcBef>
            </a:pPr>
            <a:r>
              <a:rPr lang="en-US" sz="2400" dirty="0"/>
              <a:t>Offer value chain management (VCM) services </a:t>
            </a:r>
            <a:br>
              <a:rPr lang="en-US" sz="2400" dirty="0"/>
            </a:br>
            <a:r>
              <a:rPr lang="zh-TW" altLang="en-US" sz="1600" dirty="0">
                <a:highlight>
                  <a:srgbClr val="FFFF00"/>
                </a:highlight>
              </a:rPr>
              <a:t>提供價值鏈管理（</a:t>
            </a:r>
            <a:r>
              <a:rPr lang="en-US" altLang="zh-TW" sz="1600" dirty="0">
                <a:highlight>
                  <a:srgbClr val="FFFF00"/>
                </a:highlight>
              </a:rPr>
              <a:t>VCM</a:t>
            </a:r>
            <a:r>
              <a:rPr lang="zh-TW" altLang="en-US" sz="1600" dirty="0">
                <a:highlight>
                  <a:srgbClr val="FFFF00"/>
                </a:highlight>
              </a:rPr>
              <a:t>）服務</a:t>
            </a:r>
            <a:endParaRPr lang="en-US" sz="1500" dirty="0">
              <a:highlight>
                <a:srgbClr val="FFFF00"/>
              </a:highlight>
            </a:endParaRPr>
          </a:p>
          <a:p>
            <a:pPr>
              <a:spcBef>
                <a:spcPts val="600"/>
              </a:spcBef>
            </a:pPr>
            <a:r>
              <a:rPr lang="en-US" sz="2400" dirty="0"/>
              <a:t>Many-to-many market </a:t>
            </a:r>
            <a:r>
              <a:rPr lang="zh-TW" altLang="en-US" sz="1600" dirty="0"/>
              <a:t>多對多的市場</a:t>
            </a:r>
            <a:endParaRPr lang="en-US" sz="1600" dirty="0"/>
          </a:p>
          <a:p>
            <a:pPr>
              <a:spcBef>
                <a:spcPts val="600"/>
              </a:spcBef>
            </a:pPr>
            <a:r>
              <a:rPr lang="en-US" sz="2400" dirty="0"/>
              <a:t>Example: Ariba </a:t>
            </a:r>
            <a:r>
              <a:rPr lang="zh-TW" altLang="en-US" sz="1600" dirty="0">
                <a:highlight>
                  <a:srgbClr val="FFFF00"/>
                </a:highlight>
              </a:rPr>
              <a:t>例如：</a:t>
            </a:r>
            <a:r>
              <a:rPr lang="en-US" altLang="zh-TW" sz="1600" dirty="0" err="1">
                <a:highlight>
                  <a:srgbClr val="FFFF00"/>
                </a:highlight>
              </a:rPr>
              <a:t>Ariba</a:t>
            </a:r>
            <a:endParaRPr lang="en-US" sz="1600" dirty="0">
              <a:highlight>
                <a:srgbClr val="FFFF00"/>
              </a:highlight>
            </a:endParaRPr>
          </a:p>
        </p:txBody>
      </p:sp>
    </p:spTree>
    <p:extLst>
      <p:ext uri="{BB962C8B-B14F-4D97-AF65-F5344CB8AC3E}">
        <p14:creationId xmlns:p14="http://schemas.microsoft.com/office/powerpoint/2010/main" val="1240365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12.11: E-procurement Net Marketplaces</a:t>
            </a:r>
          </a:p>
        </p:txBody>
      </p:sp>
      <p:sp>
        <p:nvSpPr>
          <p:cNvPr id="5" name="Text Placeholder 4"/>
          <p:cNvSpPr>
            <a:spLocks noGrp="1"/>
          </p:cNvSpPr>
          <p:nvPr>
            <p:ph type="body" sz="quarter" idx="13"/>
          </p:nvPr>
        </p:nvSpPr>
        <p:spPr/>
        <p:txBody>
          <a:bodyPr/>
          <a:lstStyle/>
          <a:p>
            <a:endParaRPr lang="en-US" dirty="0"/>
          </a:p>
        </p:txBody>
      </p:sp>
      <p:pic>
        <p:nvPicPr>
          <p:cNvPr id="8" name="Picture 7" descr="Figure 12.11 illustrates the elements of an e-procurement Net marketplace."/>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90600" y="1600200"/>
            <a:ext cx="6858000" cy="4473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402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Exchanges</a:t>
            </a:r>
            <a:r>
              <a:rPr lang="zh-TW" altLang="en-US" dirty="0"/>
              <a:t> </a:t>
            </a:r>
            <a:r>
              <a:rPr lang="zh-TW" altLang="en-US" sz="1600" dirty="0">
                <a:highlight>
                  <a:srgbClr val="FFFF00"/>
                </a:highlight>
              </a:rPr>
              <a:t>交易所</a:t>
            </a:r>
            <a:endParaRPr lang="en-US" dirty="0">
              <a:highlight>
                <a:srgbClr val="FFFF00"/>
              </a:highlight>
            </a:endParaRPr>
          </a:p>
        </p:txBody>
      </p:sp>
      <p:sp>
        <p:nvSpPr>
          <p:cNvPr id="3" name="Content Placeholder 2"/>
          <p:cNvSpPr>
            <a:spLocks noGrp="1"/>
          </p:cNvSpPr>
          <p:nvPr>
            <p:ph idx="1"/>
          </p:nvPr>
        </p:nvSpPr>
        <p:spPr>
          <a:xfrm>
            <a:off x="457200" y="1600200"/>
            <a:ext cx="8229600" cy="4525963"/>
          </a:xfrm>
        </p:spPr>
        <p:txBody>
          <a:bodyPr/>
          <a:lstStyle/>
          <a:p>
            <a:pPr>
              <a:spcBef>
                <a:spcPts val="1200"/>
              </a:spcBef>
            </a:pPr>
            <a:r>
              <a:rPr lang="en-US" sz="2200" dirty="0"/>
              <a:t>Independently owned online marketplaces </a:t>
            </a:r>
            <a:r>
              <a:rPr lang="zh-TW" altLang="en-US" sz="1600" dirty="0">
                <a:highlight>
                  <a:srgbClr val="FFFF00"/>
                </a:highlight>
              </a:rPr>
              <a:t>擁有獨立的線上市場</a:t>
            </a:r>
            <a:endParaRPr lang="en-US" sz="1200" dirty="0">
              <a:highlight>
                <a:srgbClr val="FFFF00"/>
              </a:highlight>
            </a:endParaRPr>
          </a:p>
          <a:p>
            <a:pPr>
              <a:spcBef>
                <a:spcPts val="1200"/>
              </a:spcBef>
            </a:pPr>
            <a:r>
              <a:rPr lang="en-US" sz="2200" dirty="0"/>
              <a:t>Connect hundreds to thousands of suppliers and buyers in dynamic, real-time environment</a:t>
            </a:r>
            <a:r>
              <a:rPr lang="zh-TW" altLang="en-US" sz="2200" dirty="0"/>
              <a:t> </a:t>
            </a:r>
            <a:r>
              <a:rPr lang="en-US" altLang="zh-TW" sz="2200" dirty="0"/>
              <a:t/>
            </a:r>
            <a:br>
              <a:rPr lang="en-US" altLang="zh-TW" sz="2200" dirty="0"/>
            </a:br>
            <a:r>
              <a:rPr lang="zh-TW" altLang="en-US" sz="1600" dirty="0">
                <a:highlight>
                  <a:srgbClr val="FFFF00"/>
                </a:highlight>
              </a:rPr>
              <a:t>在動態和即時的環境中連結數千萬個供應商和買家</a:t>
            </a:r>
            <a:endParaRPr lang="en-US" sz="1200" dirty="0">
              <a:highlight>
                <a:srgbClr val="FFFF00"/>
              </a:highlight>
            </a:endParaRPr>
          </a:p>
          <a:p>
            <a:pPr>
              <a:spcBef>
                <a:spcPts val="1200"/>
              </a:spcBef>
            </a:pPr>
            <a:r>
              <a:rPr lang="en-US" sz="2200" dirty="0"/>
              <a:t>Vertical markets, spot purchasing in single industry</a:t>
            </a:r>
            <a:r>
              <a:rPr lang="en-US" sz="2400" dirty="0"/>
              <a:t/>
            </a:r>
            <a:br>
              <a:rPr lang="en-US" sz="2400" dirty="0"/>
            </a:br>
            <a:r>
              <a:rPr lang="zh-TW" altLang="en-US" sz="1200" dirty="0"/>
              <a:t> </a:t>
            </a:r>
            <a:r>
              <a:rPr lang="zh-TW" altLang="en-US" sz="1600" dirty="0">
                <a:highlight>
                  <a:srgbClr val="FFFF00"/>
                </a:highlight>
              </a:rPr>
              <a:t>垂直市場，單一行業的現貨採購</a:t>
            </a:r>
            <a:endParaRPr lang="en-US" sz="1600" dirty="0">
              <a:highlight>
                <a:srgbClr val="FFFF00"/>
              </a:highlight>
            </a:endParaRPr>
          </a:p>
          <a:p>
            <a:pPr>
              <a:spcBef>
                <a:spcPts val="1200"/>
              </a:spcBef>
            </a:pPr>
            <a:r>
              <a:rPr lang="en-US" sz="2200" dirty="0"/>
              <a:t>Charge commission fees on transaction</a:t>
            </a:r>
            <a:r>
              <a:rPr lang="zh-TW" altLang="en-US" sz="2200" dirty="0"/>
              <a:t> </a:t>
            </a:r>
            <a:r>
              <a:rPr lang="zh-TW" altLang="en-US" sz="1600" dirty="0">
                <a:highlight>
                  <a:srgbClr val="FFFF00"/>
                </a:highlight>
              </a:rPr>
              <a:t>收取交易手續費</a:t>
            </a:r>
            <a:endParaRPr lang="en-US" sz="1200" dirty="0">
              <a:highlight>
                <a:srgbClr val="FFFF00"/>
              </a:highlight>
            </a:endParaRPr>
          </a:p>
          <a:p>
            <a:pPr>
              <a:spcBef>
                <a:spcPts val="1200"/>
              </a:spcBef>
            </a:pPr>
            <a:r>
              <a:rPr lang="en-US" sz="2200" dirty="0"/>
              <a:t>Variety of pricing models</a:t>
            </a:r>
            <a:r>
              <a:rPr lang="zh-TW" altLang="en-US" sz="2200" dirty="0"/>
              <a:t> </a:t>
            </a:r>
            <a:r>
              <a:rPr lang="zh-TW" altLang="en-US" sz="1600" dirty="0">
                <a:highlight>
                  <a:srgbClr val="FFFF00"/>
                </a:highlight>
              </a:rPr>
              <a:t>多種定價模式</a:t>
            </a:r>
            <a:endParaRPr lang="en-US" sz="1600" dirty="0">
              <a:highlight>
                <a:srgbClr val="FFFF00"/>
              </a:highlight>
            </a:endParaRPr>
          </a:p>
          <a:p>
            <a:pPr>
              <a:spcBef>
                <a:spcPts val="1200"/>
              </a:spcBef>
            </a:pPr>
            <a:r>
              <a:rPr lang="en-US" sz="2200" dirty="0"/>
              <a:t>Tend to be buyer-biased</a:t>
            </a:r>
            <a:r>
              <a:rPr lang="zh-TW" altLang="en-US" sz="2200" dirty="0"/>
              <a:t> </a:t>
            </a:r>
            <a:r>
              <a:rPr lang="zh-TW" altLang="en-US" sz="1600" dirty="0">
                <a:highlight>
                  <a:srgbClr val="FFFF00"/>
                </a:highlight>
              </a:rPr>
              <a:t>傾向於購買者</a:t>
            </a:r>
            <a:endParaRPr lang="en-US" sz="1600" dirty="0">
              <a:highlight>
                <a:srgbClr val="FFFF00"/>
              </a:highlight>
            </a:endParaRPr>
          </a:p>
          <a:p>
            <a:pPr>
              <a:spcBef>
                <a:spcPts val="1200"/>
              </a:spcBef>
            </a:pPr>
            <a:r>
              <a:rPr lang="en-US" sz="2200" dirty="0"/>
              <a:t>Suppliers disadvantaged by competition</a:t>
            </a:r>
            <a:r>
              <a:rPr lang="zh-TW" altLang="en-US" sz="2200" dirty="0"/>
              <a:t> </a:t>
            </a:r>
            <a:r>
              <a:rPr lang="zh-TW" altLang="en-US" sz="1600" dirty="0">
                <a:highlight>
                  <a:srgbClr val="FFFF00"/>
                </a:highlight>
              </a:rPr>
              <a:t>供應商因競爭處於劣勢</a:t>
            </a:r>
            <a:endParaRPr lang="en-US" sz="1600" dirty="0">
              <a:highlight>
                <a:srgbClr val="FFFF00"/>
              </a:highlight>
            </a:endParaRPr>
          </a:p>
          <a:p>
            <a:pPr>
              <a:spcBef>
                <a:spcPts val="1200"/>
              </a:spcBef>
            </a:pPr>
            <a:r>
              <a:rPr lang="en-US" sz="2200" dirty="0"/>
              <a:t>Many have failed due to low liquidity</a:t>
            </a:r>
            <a:r>
              <a:rPr lang="zh-TW" altLang="en-US" sz="2200" dirty="0"/>
              <a:t> </a:t>
            </a:r>
            <a:r>
              <a:rPr lang="zh-TW" altLang="en-US" sz="1600" dirty="0">
                <a:highlight>
                  <a:srgbClr val="FFFF00"/>
                </a:highlight>
              </a:rPr>
              <a:t>許多因流動性低而失敗</a:t>
            </a:r>
            <a:endParaRPr lang="en-US" sz="1200" dirty="0">
              <a:highlight>
                <a:srgbClr val="FFFF00"/>
              </a:highlight>
            </a:endParaRPr>
          </a:p>
        </p:txBody>
      </p:sp>
    </p:spTree>
    <p:extLst>
      <p:ext uri="{BB962C8B-B14F-4D97-AF65-F5344CB8AC3E}">
        <p14:creationId xmlns:p14="http://schemas.microsoft.com/office/powerpoint/2010/main" val="319418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12.12: Exchanges</a:t>
            </a:r>
          </a:p>
        </p:txBody>
      </p:sp>
      <p:sp>
        <p:nvSpPr>
          <p:cNvPr id="5" name="Text Placeholder 4"/>
          <p:cNvSpPr>
            <a:spLocks noGrp="1"/>
          </p:cNvSpPr>
          <p:nvPr>
            <p:ph type="body" sz="quarter" idx="13"/>
          </p:nvPr>
        </p:nvSpPr>
        <p:spPr>
          <a:xfrm>
            <a:off x="457200" y="5368160"/>
            <a:ext cx="8229600" cy="916856"/>
          </a:xfrm>
        </p:spPr>
        <p:txBody>
          <a:bodyPr/>
          <a:lstStyle/>
          <a:p>
            <a:endParaRPr lang="en-US" dirty="0"/>
          </a:p>
        </p:txBody>
      </p:sp>
      <p:pic>
        <p:nvPicPr>
          <p:cNvPr id="8" name="Picture 7" descr="Figure 12.12 illustrates the elements of an exchang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0" y="1371600"/>
            <a:ext cx="556111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xmlns="" id="{5D972919-8528-4DC6-9B7E-7A5EBBE6AB80}"/>
              </a:ext>
            </a:extLst>
          </p:cNvPr>
          <p:cNvSpPr txBox="1"/>
          <p:nvPr/>
        </p:nvSpPr>
        <p:spPr>
          <a:xfrm>
            <a:off x="1371600" y="1918900"/>
            <a:ext cx="1066800" cy="338554"/>
          </a:xfrm>
          <a:prstGeom prst="rect">
            <a:avLst/>
          </a:prstGeom>
          <a:noFill/>
        </p:spPr>
        <p:txBody>
          <a:bodyPr wrap="square" rtlCol="0">
            <a:spAutoFit/>
          </a:bodyPr>
          <a:lstStyle/>
          <a:p>
            <a:r>
              <a:rPr lang="zh-TW" altLang="en-US" sz="1600" dirty="0">
                <a:highlight>
                  <a:srgbClr val="FFFF00"/>
                </a:highlight>
              </a:rPr>
              <a:t>購買者</a:t>
            </a:r>
          </a:p>
        </p:txBody>
      </p:sp>
      <p:sp>
        <p:nvSpPr>
          <p:cNvPr id="6" name="文字方塊 5">
            <a:extLst>
              <a:ext uri="{FF2B5EF4-FFF2-40B4-BE49-F238E27FC236}">
                <a16:creationId xmlns:a16="http://schemas.microsoft.com/office/drawing/2014/main" xmlns="" id="{471AB605-34CE-47B1-91BB-DD8F5200A784}"/>
              </a:ext>
            </a:extLst>
          </p:cNvPr>
          <p:cNvSpPr txBox="1"/>
          <p:nvPr/>
        </p:nvSpPr>
        <p:spPr>
          <a:xfrm>
            <a:off x="1402582" y="4652891"/>
            <a:ext cx="1066800" cy="338554"/>
          </a:xfrm>
          <a:prstGeom prst="rect">
            <a:avLst/>
          </a:prstGeom>
          <a:noFill/>
        </p:spPr>
        <p:txBody>
          <a:bodyPr wrap="square" rtlCol="0">
            <a:spAutoFit/>
          </a:bodyPr>
          <a:lstStyle/>
          <a:p>
            <a:r>
              <a:rPr lang="zh-TW" altLang="en-US" sz="1600" dirty="0">
                <a:highlight>
                  <a:srgbClr val="FFFF00"/>
                </a:highlight>
              </a:rPr>
              <a:t>供應者</a:t>
            </a:r>
          </a:p>
        </p:txBody>
      </p:sp>
      <p:sp>
        <p:nvSpPr>
          <p:cNvPr id="7" name="文字方塊 6">
            <a:extLst>
              <a:ext uri="{FF2B5EF4-FFF2-40B4-BE49-F238E27FC236}">
                <a16:creationId xmlns:a16="http://schemas.microsoft.com/office/drawing/2014/main" xmlns="" id="{20CD6513-DF38-4363-95AD-6FB770496639}"/>
              </a:ext>
            </a:extLst>
          </p:cNvPr>
          <p:cNvSpPr txBox="1"/>
          <p:nvPr/>
        </p:nvSpPr>
        <p:spPr>
          <a:xfrm>
            <a:off x="6120669" y="3054780"/>
            <a:ext cx="1066800" cy="338554"/>
          </a:xfrm>
          <a:prstGeom prst="rect">
            <a:avLst/>
          </a:prstGeom>
          <a:noFill/>
        </p:spPr>
        <p:txBody>
          <a:bodyPr wrap="square" rtlCol="0">
            <a:spAutoFit/>
          </a:bodyPr>
          <a:lstStyle/>
          <a:p>
            <a:r>
              <a:rPr lang="zh-TW" altLang="en-US" sz="1600" dirty="0">
                <a:highlight>
                  <a:srgbClr val="FFFF00"/>
                </a:highlight>
              </a:rPr>
              <a:t>數位市場</a:t>
            </a:r>
          </a:p>
        </p:txBody>
      </p:sp>
      <p:sp>
        <p:nvSpPr>
          <p:cNvPr id="9" name="文字方塊 8">
            <a:extLst>
              <a:ext uri="{FF2B5EF4-FFF2-40B4-BE49-F238E27FC236}">
                <a16:creationId xmlns:a16="http://schemas.microsoft.com/office/drawing/2014/main" xmlns="" id="{0EFE1E39-9D8E-4542-AD0A-C53518F6BB59}"/>
              </a:ext>
            </a:extLst>
          </p:cNvPr>
          <p:cNvSpPr txBox="1"/>
          <p:nvPr/>
        </p:nvSpPr>
        <p:spPr>
          <a:xfrm>
            <a:off x="6436677" y="5229660"/>
            <a:ext cx="2250123" cy="338554"/>
          </a:xfrm>
          <a:prstGeom prst="rect">
            <a:avLst/>
          </a:prstGeom>
          <a:noFill/>
        </p:spPr>
        <p:txBody>
          <a:bodyPr wrap="square" rtlCol="0">
            <a:spAutoFit/>
          </a:bodyPr>
          <a:lstStyle/>
          <a:p>
            <a:r>
              <a:rPr lang="zh-TW" altLang="en-US" sz="1600" dirty="0">
                <a:highlight>
                  <a:srgbClr val="FFFF00"/>
                </a:highlight>
              </a:rPr>
              <a:t>市場專家有的軟件信封</a:t>
            </a:r>
          </a:p>
        </p:txBody>
      </p:sp>
    </p:spTree>
    <p:extLst>
      <p:ext uri="{BB962C8B-B14F-4D97-AF65-F5344CB8AC3E}">
        <p14:creationId xmlns:p14="http://schemas.microsoft.com/office/powerpoint/2010/main" val="1702520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Consortia</a:t>
            </a:r>
            <a:r>
              <a:rPr lang="zh-TW" altLang="en-US" dirty="0"/>
              <a:t> </a:t>
            </a:r>
            <a:r>
              <a:rPr lang="zh-TW" altLang="en-US" sz="1600" dirty="0">
                <a:highlight>
                  <a:srgbClr val="FFFF00"/>
                </a:highlight>
              </a:rPr>
              <a:t>產業工會</a:t>
            </a:r>
            <a:endParaRPr lang="en-US" dirty="0">
              <a:highlight>
                <a:srgbClr val="FFFF00"/>
              </a:highlight>
            </a:endParaRPr>
          </a:p>
        </p:txBody>
      </p:sp>
      <p:sp>
        <p:nvSpPr>
          <p:cNvPr id="3" name="Content Placeholder 2"/>
          <p:cNvSpPr>
            <a:spLocks noGrp="1"/>
          </p:cNvSpPr>
          <p:nvPr>
            <p:ph idx="1"/>
          </p:nvPr>
        </p:nvSpPr>
        <p:spPr/>
        <p:txBody>
          <a:bodyPr/>
          <a:lstStyle/>
          <a:p>
            <a:r>
              <a:rPr lang="en-US" altLang="en-US" sz="2000" dirty="0"/>
              <a:t>Industry-owned vertical markets</a:t>
            </a:r>
            <a:r>
              <a:rPr lang="zh-TW" altLang="en-US" sz="1100" dirty="0"/>
              <a:t>　</a:t>
            </a:r>
            <a:r>
              <a:rPr lang="zh-TW" altLang="en-US" sz="1600" dirty="0">
                <a:highlight>
                  <a:srgbClr val="FFFF00"/>
                </a:highlight>
              </a:rPr>
              <a:t>產業所有的垂直市場</a:t>
            </a:r>
            <a:endParaRPr lang="en-US" altLang="en-US" sz="1600" dirty="0">
              <a:highlight>
                <a:srgbClr val="FFFF00"/>
              </a:highlight>
            </a:endParaRPr>
          </a:p>
          <a:p>
            <a:r>
              <a:rPr lang="en-US" altLang="en-US" sz="2000" dirty="0"/>
              <a:t>Purchase of direct inputs from set of invited participants</a:t>
            </a:r>
            <a:br>
              <a:rPr lang="en-US" altLang="en-US" sz="2000" dirty="0"/>
            </a:br>
            <a:r>
              <a:rPr lang="zh-TW" altLang="en-US" sz="1600" dirty="0">
                <a:highlight>
                  <a:srgbClr val="FFFF00"/>
                </a:highlight>
              </a:rPr>
              <a:t>從一組受邀參與者處直接輸入購買</a:t>
            </a:r>
            <a:endParaRPr lang="en-US" altLang="zh-TW" sz="1600" dirty="0">
              <a:highlight>
                <a:srgbClr val="FFFF00"/>
              </a:highlight>
            </a:endParaRPr>
          </a:p>
          <a:p>
            <a:r>
              <a:rPr lang="en-US" altLang="en-US" sz="2000" dirty="0"/>
              <a:t>Emphasize long-term contractual purchasing, stable relationships, creation of data standards </a:t>
            </a:r>
            <a:r>
              <a:rPr lang="zh-TW" altLang="en-US" sz="1600" dirty="0">
                <a:highlight>
                  <a:srgbClr val="FFFF00"/>
                </a:highlight>
              </a:rPr>
              <a:t>強調長期合作採購，穩定的關係，創建數據標準</a:t>
            </a:r>
            <a:endParaRPr lang="en-US" altLang="en-US" sz="1600" dirty="0">
              <a:highlight>
                <a:srgbClr val="FFFF00"/>
              </a:highlight>
            </a:endParaRPr>
          </a:p>
          <a:p>
            <a:r>
              <a:rPr lang="en-US" altLang="en-US" sz="2000" dirty="0"/>
              <a:t>Ultimate objective:</a:t>
            </a:r>
            <a:r>
              <a:rPr lang="zh-TW" altLang="en-US" sz="2000" dirty="0"/>
              <a:t> </a:t>
            </a:r>
            <a:r>
              <a:rPr lang="zh-TW" altLang="en-US" sz="1600" dirty="0">
                <a:highlight>
                  <a:srgbClr val="FFFF00"/>
                </a:highlight>
              </a:rPr>
              <a:t>最終目的</a:t>
            </a:r>
            <a:endParaRPr lang="en-US" altLang="en-US" sz="1600" dirty="0">
              <a:highlight>
                <a:srgbClr val="FFFF00"/>
              </a:highlight>
            </a:endParaRPr>
          </a:p>
          <a:p>
            <a:pPr lvl="1"/>
            <a:r>
              <a:rPr lang="en-US" altLang="en-US" sz="1800" dirty="0"/>
              <a:t>Unification of supply chains within entire industries through common network and computing platform</a:t>
            </a:r>
            <a:br>
              <a:rPr lang="en-US" altLang="en-US" sz="1800" dirty="0"/>
            </a:br>
            <a:r>
              <a:rPr lang="zh-TW" altLang="en-US" sz="1600" dirty="0">
                <a:highlight>
                  <a:srgbClr val="FFFF00"/>
                </a:highlight>
              </a:rPr>
              <a:t>通過通用網絡和計算平台統一整個行業內的供應鏈</a:t>
            </a:r>
            <a:endParaRPr lang="en-US" altLang="en-US" sz="1600" dirty="0">
              <a:highlight>
                <a:srgbClr val="FFFF00"/>
              </a:highlight>
            </a:endParaRPr>
          </a:p>
          <a:p>
            <a:r>
              <a:rPr lang="en-US" altLang="en-US" sz="2000" dirty="0"/>
              <a:t>Revenue from transaction and subscription fees</a:t>
            </a:r>
            <a:r>
              <a:rPr lang="zh-TW" altLang="en-US" sz="2000" dirty="0"/>
              <a:t> </a:t>
            </a:r>
            <a:r>
              <a:rPr lang="zh-TW" altLang="en-US" sz="1600" dirty="0">
                <a:highlight>
                  <a:srgbClr val="FFFF00"/>
                </a:highlight>
              </a:rPr>
              <a:t>收入來自交易和訂閱費用</a:t>
            </a:r>
            <a:endParaRPr lang="en-US" altLang="zh-TW" sz="1600" dirty="0">
              <a:highlight>
                <a:srgbClr val="FFFF00"/>
              </a:highlight>
            </a:endParaRPr>
          </a:p>
          <a:p>
            <a:r>
              <a:rPr lang="en-US" altLang="en-US" sz="1800" dirty="0"/>
              <a:t>Many different pricing mechanisms</a:t>
            </a:r>
            <a:r>
              <a:rPr lang="zh-TW" altLang="en-US" sz="1800" dirty="0"/>
              <a:t> </a:t>
            </a:r>
            <a:r>
              <a:rPr lang="zh-TW" altLang="en-US" sz="1600" dirty="0">
                <a:highlight>
                  <a:srgbClr val="FFFF00"/>
                </a:highlight>
              </a:rPr>
              <a:t>許多不同的訂價機制</a:t>
            </a:r>
            <a:endParaRPr lang="en-US" altLang="en-US" sz="1600" dirty="0">
              <a:highlight>
                <a:srgbClr val="FFFF00"/>
              </a:highlight>
            </a:endParaRPr>
          </a:p>
          <a:p>
            <a:r>
              <a:rPr lang="en-US" altLang="en-US" sz="2000" dirty="0"/>
              <a:t>Can force suppliers to use consortia</a:t>
            </a:r>
            <a:r>
              <a:rPr lang="ja-JP" altLang="en-US" sz="2000" dirty="0"/>
              <a:t>’</a:t>
            </a:r>
            <a:r>
              <a:rPr lang="en-US" altLang="ja-JP" sz="2000" dirty="0"/>
              <a:t>s </a:t>
            </a:r>
            <a:r>
              <a:rPr lang="en-US" altLang="ja-JP" sz="1600" dirty="0"/>
              <a:t>network</a:t>
            </a:r>
            <a:r>
              <a:rPr lang="zh-TW" altLang="en-US" sz="1600" dirty="0"/>
              <a:t> </a:t>
            </a:r>
            <a:r>
              <a:rPr lang="zh-TW" altLang="en-US" sz="1600" dirty="0">
                <a:highlight>
                  <a:srgbClr val="FFFF00"/>
                </a:highlight>
              </a:rPr>
              <a:t>可強制供應商使用公會網路</a:t>
            </a:r>
            <a:endParaRPr lang="en-US" altLang="en-US" sz="1600" dirty="0">
              <a:highlight>
                <a:srgbClr val="FFFF00"/>
              </a:highlight>
            </a:endParaRPr>
          </a:p>
        </p:txBody>
      </p:sp>
    </p:spTree>
    <p:extLst>
      <p:ext uri="{BB962C8B-B14F-4D97-AF65-F5344CB8AC3E}">
        <p14:creationId xmlns:p14="http://schemas.microsoft.com/office/powerpoint/2010/main" val="1868849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12.13: Industry Consortia</a:t>
            </a:r>
          </a:p>
        </p:txBody>
      </p:sp>
      <p:sp>
        <p:nvSpPr>
          <p:cNvPr id="5" name="Text Placeholder 4"/>
          <p:cNvSpPr>
            <a:spLocks noGrp="1"/>
          </p:cNvSpPr>
          <p:nvPr>
            <p:ph type="body" sz="quarter" idx="13"/>
          </p:nvPr>
        </p:nvSpPr>
        <p:spPr/>
        <p:txBody>
          <a:bodyPr/>
          <a:lstStyle/>
          <a:p>
            <a:endParaRPr lang="en-US" dirty="0"/>
          </a:p>
        </p:txBody>
      </p:sp>
      <p:pic>
        <p:nvPicPr>
          <p:cNvPr id="8" name="Picture 7" descr="Figure 12.13 illustrates the elements of an industry consortia."/>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 y="1143000"/>
            <a:ext cx="6356501"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a:extLst>
              <a:ext uri="{FF2B5EF4-FFF2-40B4-BE49-F238E27FC236}">
                <a16:creationId xmlns:a16="http://schemas.microsoft.com/office/drawing/2014/main" xmlns="" id="{38274804-6271-4B81-B3CC-8AAA6ACB4DE0}"/>
              </a:ext>
            </a:extLst>
          </p:cNvPr>
          <p:cNvSpPr txBox="1"/>
          <p:nvPr/>
        </p:nvSpPr>
        <p:spPr>
          <a:xfrm>
            <a:off x="6889900" y="1932801"/>
            <a:ext cx="1644500" cy="338554"/>
          </a:xfrm>
          <a:prstGeom prst="rect">
            <a:avLst/>
          </a:prstGeom>
          <a:noFill/>
        </p:spPr>
        <p:txBody>
          <a:bodyPr wrap="square" rtlCol="0">
            <a:spAutoFit/>
          </a:bodyPr>
          <a:lstStyle/>
          <a:p>
            <a:r>
              <a:rPr lang="zh-TW" altLang="en-US" sz="1600" dirty="0">
                <a:highlight>
                  <a:srgbClr val="FFFF00"/>
                </a:highlight>
              </a:rPr>
              <a:t>增值供應鏈服務</a:t>
            </a:r>
          </a:p>
        </p:txBody>
      </p:sp>
      <p:sp>
        <p:nvSpPr>
          <p:cNvPr id="7" name="文字方塊 6">
            <a:extLst>
              <a:ext uri="{FF2B5EF4-FFF2-40B4-BE49-F238E27FC236}">
                <a16:creationId xmlns:a16="http://schemas.microsoft.com/office/drawing/2014/main" xmlns="" id="{EFB88919-85FF-424B-91AD-21D3B1369A24}"/>
              </a:ext>
            </a:extLst>
          </p:cNvPr>
          <p:cNvSpPr txBox="1"/>
          <p:nvPr/>
        </p:nvSpPr>
        <p:spPr>
          <a:xfrm>
            <a:off x="6447940" y="3101221"/>
            <a:ext cx="1644500" cy="369332"/>
          </a:xfrm>
          <a:prstGeom prst="rect">
            <a:avLst/>
          </a:prstGeom>
          <a:noFill/>
        </p:spPr>
        <p:txBody>
          <a:bodyPr wrap="square" rtlCol="0">
            <a:spAutoFit/>
          </a:bodyPr>
          <a:lstStyle/>
          <a:p>
            <a:r>
              <a:rPr lang="zh-TW" altLang="en-US" dirty="0">
                <a:highlight>
                  <a:srgbClr val="FFFF00"/>
                </a:highlight>
              </a:rPr>
              <a:t>垂直產業工會</a:t>
            </a:r>
          </a:p>
        </p:txBody>
      </p:sp>
      <p:sp>
        <p:nvSpPr>
          <p:cNvPr id="9" name="文字方塊 8">
            <a:extLst>
              <a:ext uri="{FF2B5EF4-FFF2-40B4-BE49-F238E27FC236}">
                <a16:creationId xmlns:a16="http://schemas.microsoft.com/office/drawing/2014/main" xmlns="" id="{5D208D43-EDB5-4216-9DFF-8CE17173F0C2}"/>
              </a:ext>
            </a:extLst>
          </p:cNvPr>
          <p:cNvSpPr txBox="1"/>
          <p:nvPr/>
        </p:nvSpPr>
        <p:spPr>
          <a:xfrm>
            <a:off x="6922639" y="4208332"/>
            <a:ext cx="1611761" cy="369332"/>
          </a:xfrm>
          <a:prstGeom prst="rect">
            <a:avLst/>
          </a:prstGeom>
          <a:noFill/>
        </p:spPr>
        <p:txBody>
          <a:bodyPr wrap="square" rtlCol="0">
            <a:spAutoFit/>
          </a:bodyPr>
          <a:lstStyle/>
          <a:p>
            <a:r>
              <a:rPr lang="zh-TW" altLang="en-US" dirty="0">
                <a:highlight>
                  <a:srgbClr val="FFFF00"/>
                </a:highlight>
              </a:rPr>
              <a:t>增值交易服務</a:t>
            </a:r>
          </a:p>
        </p:txBody>
      </p:sp>
    </p:spTree>
    <p:extLst>
      <p:ext uri="{BB962C8B-B14F-4D97-AF65-F5344CB8AC3E}">
        <p14:creationId xmlns:p14="http://schemas.microsoft.com/office/powerpoint/2010/main" val="2358511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Trends in B2B E-commerce</a:t>
            </a:r>
          </a:p>
        </p:txBody>
      </p:sp>
      <p:sp>
        <p:nvSpPr>
          <p:cNvPr id="3" name="Content Placeholder 2"/>
          <p:cNvSpPr>
            <a:spLocks noGrp="1"/>
          </p:cNvSpPr>
          <p:nvPr>
            <p:ph idx="1"/>
          </p:nvPr>
        </p:nvSpPr>
        <p:spPr/>
        <p:txBody>
          <a:bodyPr/>
          <a:lstStyle/>
          <a:p>
            <a:r>
              <a:rPr lang="en-US" altLang="en-US" sz="2000" dirty="0"/>
              <a:t>Flexibility: growing emphasis on rapid-response and optimal supply chains</a:t>
            </a:r>
          </a:p>
          <a:p>
            <a:r>
              <a:rPr lang="en-US" sz="2000" dirty="0"/>
              <a:t>Resurgence in Net marketplaces bringing together hundreds of suppliers and thousands of buying firms</a:t>
            </a:r>
          </a:p>
          <a:p>
            <a:r>
              <a:rPr lang="en-US" altLang="en-US" sz="2000" dirty="0"/>
              <a:t>Supply chain visibility—real time</a:t>
            </a:r>
          </a:p>
          <a:p>
            <a:r>
              <a:rPr lang="en-US" altLang="en-US" sz="2000" dirty="0"/>
              <a:t>Social/mobile commerce and customer intimacy</a:t>
            </a:r>
          </a:p>
          <a:p>
            <a:r>
              <a:rPr lang="en-US" altLang="en-US" sz="2000" dirty="0"/>
              <a:t>Cloud computing</a:t>
            </a:r>
          </a:p>
          <a:p>
            <a:r>
              <a:rPr lang="en-US" altLang="en-US" sz="2000" dirty="0"/>
              <a:t>Big data and growing use of business analytics </a:t>
            </a:r>
          </a:p>
          <a:p>
            <a:r>
              <a:rPr lang="en-US" altLang="en-US" sz="2000" dirty="0"/>
              <a:t>Internet of Things</a:t>
            </a:r>
          </a:p>
          <a:p>
            <a:r>
              <a:rPr lang="en-US" altLang="en-US" sz="2000" dirty="0"/>
              <a:t>Accountable and sustainable supply chains</a:t>
            </a:r>
          </a:p>
        </p:txBody>
      </p:sp>
      <p:sp>
        <p:nvSpPr>
          <p:cNvPr id="4" name="文字方塊 3">
            <a:extLst>
              <a:ext uri="{FF2B5EF4-FFF2-40B4-BE49-F238E27FC236}">
                <a16:creationId xmlns:a16="http://schemas.microsoft.com/office/drawing/2014/main" xmlns="" id="{1E96A65D-9DA6-46C0-835C-5441B2F150B3}"/>
              </a:ext>
            </a:extLst>
          </p:cNvPr>
          <p:cNvSpPr txBox="1"/>
          <p:nvPr/>
        </p:nvSpPr>
        <p:spPr>
          <a:xfrm>
            <a:off x="5562600" y="865920"/>
            <a:ext cx="2209259" cy="400110"/>
          </a:xfrm>
          <a:prstGeom prst="rect">
            <a:avLst/>
          </a:prstGeom>
          <a:noFill/>
        </p:spPr>
        <p:txBody>
          <a:bodyPr wrap="none" rtlCol="0">
            <a:spAutoFit/>
          </a:bodyPr>
          <a:lstStyle/>
          <a:p>
            <a:r>
              <a:rPr lang="en-US" altLang="zh-TW" sz="2000" dirty="0">
                <a:highlight>
                  <a:srgbClr val="FFFF00"/>
                </a:highlight>
              </a:rPr>
              <a:t>B2B</a:t>
            </a:r>
            <a:r>
              <a:rPr lang="zh-TW" altLang="en-US" sz="2000" dirty="0">
                <a:highlight>
                  <a:srgbClr val="FFFF00"/>
                </a:highlight>
              </a:rPr>
              <a:t>電子商務趨勢</a:t>
            </a:r>
          </a:p>
        </p:txBody>
      </p:sp>
      <p:sp>
        <p:nvSpPr>
          <p:cNvPr id="5" name="文字方塊 4">
            <a:extLst>
              <a:ext uri="{FF2B5EF4-FFF2-40B4-BE49-F238E27FC236}">
                <a16:creationId xmlns:a16="http://schemas.microsoft.com/office/drawing/2014/main" xmlns="" id="{605A6B13-7093-4D90-A8C2-2F6DA59AFB33}"/>
              </a:ext>
            </a:extLst>
          </p:cNvPr>
          <p:cNvSpPr txBox="1"/>
          <p:nvPr/>
        </p:nvSpPr>
        <p:spPr>
          <a:xfrm>
            <a:off x="4395871" y="1940582"/>
            <a:ext cx="4083169" cy="338554"/>
          </a:xfrm>
          <a:prstGeom prst="rect">
            <a:avLst/>
          </a:prstGeom>
          <a:noFill/>
        </p:spPr>
        <p:txBody>
          <a:bodyPr wrap="none" rtlCol="0">
            <a:spAutoFit/>
          </a:bodyPr>
          <a:lstStyle/>
          <a:p>
            <a:r>
              <a:rPr lang="zh-TW" altLang="en-US" sz="1600" dirty="0">
                <a:highlight>
                  <a:srgbClr val="FFFF00"/>
                </a:highlight>
              </a:rPr>
              <a:t>靈活性：越來越重視快速反應和優化供應鏈</a:t>
            </a:r>
          </a:p>
        </p:txBody>
      </p:sp>
      <p:sp>
        <p:nvSpPr>
          <p:cNvPr id="6" name="文字方塊 5">
            <a:extLst>
              <a:ext uri="{FF2B5EF4-FFF2-40B4-BE49-F238E27FC236}">
                <a16:creationId xmlns:a16="http://schemas.microsoft.com/office/drawing/2014/main" xmlns="" id="{9C313AB0-F504-4E8D-9B4D-AB90A3C5396E}"/>
              </a:ext>
            </a:extLst>
          </p:cNvPr>
          <p:cNvSpPr txBox="1"/>
          <p:nvPr/>
        </p:nvSpPr>
        <p:spPr>
          <a:xfrm>
            <a:off x="5989491" y="2619518"/>
            <a:ext cx="3051854" cy="523220"/>
          </a:xfrm>
          <a:prstGeom prst="rect">
            <a:avLst/>
          </a:prstGeom>
          <a:noFill/>
        </p:spPr>
        <p:txBody>
          <a:bodyPr wrap="square" rtlCol="0">
            <a:spAutoFit/>
          </a:bodyPr>
          <a:lstStyle/>
          <a:p>
            <a:r>
              <a:rPr lang="zh-TW" altLang="en-US" sz="1400" dirty="0">
                <a:highlight>
                  <a:srgbClr val="FFFF00"/>
                </a:highlight>
              </a:rPr>
              <a:t>網絡市場的復興將數百家供應商和數千家採購公司聚集在一起</a:t>
            </a:r>
          </a:p>
        </p:txBody>
      </p:sp>
      <p:sp>
        <p:nvSpPr>
          <p:cNvPr id="8" name="文字方塊 7">
            <a:extLst>
              <a:ext uri="{FF2B5EF4-FFF2-40B4-BE49-F238E27FC236}">
                <a16:creationId xmlns:a16="http://schemas.microsoft.com/office/drawing/2014/main" xmlns="" id="{11DA6F7D-60D9-4E0C-98E9-BB008AD3C135}"/>
              </a:ext>
            </a:extLst>
          </p:cNvPr>
          <p:cNvSpPr txBox="1"/>
          <p:nvPr/>
        </p:nvSpPr>
        <p:spPr>
          <a:xfrm>
            <a:off x="4345429" y="3199588"/>
            <a:ext cx="2055371" cy="338554"/>
          </a:xfrm>
          <a:prstGeom prst="rect">
            <a:avLst/>
          </a:prstGeom>
          <a:noFill/>
        </p:spPr>
        <p:txBody>
          <a:bodyPr wrap="none" rtlCol="0">
            <a:spAutoFit/>
          </a:bodyPr>
          <a:lstStyle/>
          <a:p>
            <a:r>
              <a:rPr lang="zh-TW" altLang="en-US" sz="1600" dirty="0">
                <a:highlight>
                  <a:srgbClr val="FFFF00"/>
                </a:highlight>
              </a:rPr>
              <a:t>供應鏈可視性 </a:t>
            </a:r>
            <a:r>
              <a:rPr lang="en-US" altLang="zh-TW" sz="1600" dirty="0">
                <a:highlight>
                  <a:srgbClr val="FFFF00"/>
                </a:highlight>
              </a:rPr>
              <a:t>– </a:t>
            </a:r>
            <a:r>
              <a:rPr lang="zh-TW" altLang="en-US" sz="1600" dirty="0">
                <a:highlight>
                  <a:srgbClr val="FFFF00"/>
                </a:highlight>
              </a:rPr>
              <a:t>即時</a:t>
            </a:r>
          </a:p>
        </p:txBody>
      </p:sp>
      <p:sp>
        <p:nvSpPr>
          <p:cNvPr id="9" name="文字方塊 8">
            <a:extLst>
              <a:ext uri="{FF2B5EF4-FFF2-40B4-BE49-F238E27FC236}">
                <a16:creationId xmlns:a16="http://schemas.microsoft.com/office/drawing/2014/main" xmlns="" id="{31FCFF51-F94A-49D9-A577-DAE759266CB6}"/>
              </a:ext>
            </a:extLst>
          </p:cNvPr>
          <p:cNvSpPr txBox="1"/>
          <p:nvPr/>
        </p:nvSpPr>
        <p:spPr>
          <a:xfrm>
            <a:off x="6158029" y="3657600"/>
            <a:ext cx="2909771" cy="338554"/>
          </a:xfrm>
          <a:prstGeom prst="rect">
            <a:avLst/>
          </a:prstGeom>
          <a:noFill/>
        </p:spPr>
        <p:txBody>
          <a:bodyPr wrap="square" rtlCol="0">
            <a:spAutoFit/>
          </a:bodyPr>
          <a:lstStyle/>
          <a:p>
            <a:r>
              <a:rPr lang="zh-TW" altLang="en-US" sz="1600" dirty="0">
                <a:highlight>
                  <a:srgbClr val="FFFF00"/>
                </a:highlight>
              </a:rPr>
              <a:t>社交</a:t>
            </a:r>
            <a:r>
              <a:rPr lang="en-US" altLang="zh-TW" sz="1600" dirty="0">
                <a:highlight>
                  <a:srgbClr val="FFFF00"/>
                </a:highlight>
              </a:rPr>
              <a:t>/</a:t>
            </a:r>
            <a:r>
              <a:rPr lang="zh-TW" altLang="en-US" sz="1600" dirty="0">
                <a:highlight>
                  <a:srgbClr val="FFFF00"/>
                </a:highlight>
              </a:rPr>
              <a:t>移動商務和親近顧客</a:t>
            </a:r>
          </a:p>
        </p:txBody>
      </p:sp>
      <p:sp>
        <p:nvSpPr>
          <p:cNvPr id="10" name="文字方塊 9">
            <a:extLst>
              <a:ext uri="{FF2B5EF4-FFF2-40B4-BE49-F238E27FC236}">
                <a16:creationId xmlns:a16="http://schemas.microsoft.com/office/drawing/2014/main" xmlns="" id="{6CB66416-4841-4D41-A93F-33816F71D01F}"/>
              </a:ext>
            </a:extLst>
          </p:cNvPr>
          <p:cNvSpPr txBox="1"/>
          <p:nvPr/>
        </p:nvSpPr>
        <p:spPr>
          <a:xfrm>
            <a:off x="2657674" y="4191000"/>
            <a:ext cx="1005403" cy="338554"/>
          </a:xfrm>
          <a:prstGeom prst="rect">
            <a:avLst/>
          </a:prstGeom>
          <a:noFill/>
        </p:spPr>
        <p:txBody>
          <a:bodyPr wrap="none" rtlCol="0">
            <a:spAutoFit/>
          </a:bodyPr>
          <a:lstStyle/>
          <a:p>
            <a:r>
              <a:rPr lang="zh-TW" altLang="en-US" sz="1600" dirty="0">
                <a:highlight>
                  <a:srgbClr val="FFFF00"/>
                </a:highlight>
              </a:rPr>
              <a:t>雲端計算</a:t>
            </a:r>
          </a:p>
        </p:txBody>
      </p:sp>
      <p:sp>
        <p:nvSpPr>
          <p:cNvPr id="11" name="文字方塊 10">
            <a:extLst>
              <a:ext uri="{FF2B5EF4-FFF2-40B4-BE49-F238E27FC236}">
                <a16:creationId xmlns:a16="http://schemas.microsoft.com/office/drawing/2014/main" xmlns="" id="{6B434418-C5EB-4388-98BC-48BB0FFA45EC}"/>
              </a:ext>
            </a:extLst>
          </p:cNvPr>
          <p:cNvSpPr txBox="1"/>
          <p:nvPr/>
        </p:nvSpPr>
        <p:spPr>
          <a:xfrm>
            <a:off x="5943600" y="4658246"/>
            <a:ext cx="2852063" cy="338554"/>
          </a:xfrm>
          <a:prstGeom prst="rect">
            <a:avLst/>
          </a:prstGeom>
          <a:noFill/>
        </p:spPr>
        <p:txBody>
          <a:bodyPr wrap="none" rtlCol="0">
            <a:spAutoFit/>
          </a:bodyPr>
          <a:lstStyle/>
          <a:p>
            <a:r>
              <a:rPr lang="zh-TW" altLang="en-US" sz="1600" dirty="0">
                <a:highlight>
                  <a:srgbClr val="FFFF00"/>
                </a:highlight>
              </a:rPr>
              <a:t>大數據和使用業務分析的增長</a:t>
            </a:r>
          </a:p>
        </p:txBody>
      </p:sp>
      <p:sp>
        <p:nvSpPr>
          <p:cNvPr id="12" name="文字方塊 11">
            <a:extLst>
              <a:ext uri="{FF2B5EF4-FFF2-40B4-BE49-F238E27FC236}">
                <a16:creationId xmlns:a16="http://schemas.microsoft.com/office/drawing/2014/main" xmlns="" id="{5EB5D689-7D29-4A1C-B82C-41CC0424260E}"/>
              </a:ext>
            </a:extLst>
          </p:cNvPr>
          <p:cNvSpPr txBox="1"/>
          <p:nvPr/>
        </p:nvSpPr>
        <p:spPr>
          <a:xfrm>
            <a:off x="2667000" y="5181600"/>
            <a:ext cx="800219" cy="338554"/>
          </a:xfrm>
          <a:prstGeom prst="rect">
            <a:avLst/>
          </a:prstGeom>
          <a:noFill/>
        </p:spPr>
        <p:txBody>
          <a:bodyPr wrap="none" rtlCol="0">
            <a:spAutoFit/>
          </a:bodyPr>
          <a:lstStyle/>
          <a:p>
            <a:r>
              <a:rPr lang="zh-TW" altLang="en-US" sz="1600" dirty="0">
                <a:highlight>
                  <a:srgbClr val="FFFF00"/>
                </a:highlight>
              </a:rPr>
              <a:t>物聯網</a:t>
            </a:r>
          </a:p>
        </p:txBody>
      </p:sp>
      <p:sp>
        <p:nvSpPr>
          <p:cNvPr id="13" name="文字方塊 12">
            <a:extLst>
              <a:ext uri="{FF2B5EF4-FFF2-40B4-BE49-F238E27FC236}">
                <a16:creationId xmlns:a16="http://schemas.microsoft.com/office/drawing/2014/main" xmlns="" id="{A3E1CD4E-D93B-413E-A02C-9D09CDAAC15F}"/>
              </a:ext>
            </a:extLst>
          </p:cNvPr>
          <p:cNvSpPr txBox="1"/>
          <p:nvPr/>
        </p:nvSpPr>
        <p:spPr>
          <a:xfrm>
            <a:off x="5694257" y="5687659"/>
            <a:ext cx="2441694" cy="338554"/>
          </a:xfrm>
          <a:prstGeom prst="rect">
            <a:avLst/>
          </a:prstGeom>
          <a:noFill/>
        </p:spPr>
        <p:txBody>
          <a:bodyPr wrap="none" rtlCol="0">
            <a:spAutoFit/>
          </a:bodyPr>
          <a:lstStyle/>
          <a:p>
            <a:r>
              <a:rPr lang="zh-TW" altLang="en-US" sz="1600" dirty="0">
                <a:highlight>
                  <a:srgbClr val="FFFF00"/>
                </a:highlight>
              </a:rPr>
              <a:t>負責任和可持續的供應鏈</a:t>
            </a:r>
          </a:p>
        </p:txBody>
      </p:sp>
    </p:spTree>
    <p:extLst>
      <p:ext uri="{BB962C8B-B14F-4D97-AF65-F5344CB8AC3E}">
        <p14:creationId xmlns:p14="http://schemas.microsoft.com/office/powerpoint/2010/main" val="979569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Industrial Networks (1 of 2)</a:t>
            </a:r>
            <a:r>
              <a:rPr lang="zh-TW" altLang="en-US" sz="1600" dirty="0">
                <a:highlight>
                  <a:srgbClr val="FFFF00"/>
                </a:highlight>
              </a:rPr>
              <a:t>私人產業網路</a:t>
            </a:r>
            <a:endParaRPr lang="en-US" dirty="0">
              <a:highlight>
                <a:srgbClr val="FFFF00"/>
              </a:highlight>
            </a:endParaRPr>
          </a:p>
        </p:txBody>
      </p:sp>
      <p:sp>
        <p:nvSpPr>
          <p:cNvPr id="3" name="Content Placeholder 2"/>
          <p:cNvSpPr>
            <a:spLocks noGrp="1"/>
          </p:cNvSpPr>
          <p:nvPr>
            <p:ph idx="1"/>
          </p:nvPr>
        </p:nvSpPr>
        <p:spPr/>
        <p:txBody>
          <a:bodyPr/>
          <a:lstStyle/>
          <a:p>
            <a:pPr>
              <a:spcBef>
                <a:spcPts val="1200"/>
              </a:spcBef>
            </a:pPr>
            <a:r>
              <a:rPr lang="en-US" sz="2400" dirty="0"/>
              <a:t>Most prevalent form of B2B e-commerce</a:t>
            </a:r>
            <a:r>
              <a:rPr lang="zh-TW" altLang="en-US" sz="2400" dirty="0"/>
              <a:t> </a:t>
            </a:r>
            <a:r>
              <a:rPr lang="en-US" altLang="zh-TW" sz="1600" dirty="0"/>
              <a:t>B2B</a:t>
            </a:r>
            <a:r>
              <a:rPr lang="zh-TW" altLang="en-US" sz="1600" dirty="0"/>
              <a:t>是電子商務最普遍形式</a:t>
            </a:r>
            <a:endParaRPr lang="en-US" sz="1600" dirty="0"/>
          </a:p>
          <a:p>
            <a:pPr>
              <a:spcBef>
                <a:spcPts val="1200"/>
              </a:spcBef>
            </a:pPr>
            <a:r>
              <a:rPr lang="en-US" sz="2400" dirty="0"/>
              <a:t>Web-enabled networks for coordination of trans-organizational business processes (collaborative commerce)</a:t>
            </a:r>
            <a:r>
              <a:rPr lang="zh-TW" altLang="en-US" sz="2400" dirty="0"/>
              <a:t> </a:t>
            </a:r>
            <a:r>
              <a:rPr lang="zh-TW" altLang="en-US" sz="1600" dirty="0">
                <a:highlight>
                  <a:srgbClr val="FFFF00"/>
                </a:highlight>
              </a:rPr>
              <a:t>啟用</a:t>
            </a:r>
            <a:r>
              <a:rPr lang="en-US" altLang="zh-TW" sz="1600" dirty="0">
                <a:highlight>
                  <a:srgbClr val="FFFF00"/>
                </a:highlight>
              </a:rPr>
              <a:t>Web</a:t>
            </a:r>
            <a:r>
              <a:rPr lang="zh-TW" altLang="en-US" sz="1600" dirty="0">
                <a:highlight>
                  <a:srgbClr val="FFFF00"/>
                </a:highlight>
              </a:rPr>
              <a:t>的網路是用於協調跨組織業務流程</a:t>
            </a:r>
            <a:r>
              <a:rPr lang="en-US" altLang="zh-TW" sz="1600" dirty="0">
                <a:highlight>
                  <a:srgbClr val="FFFF00"/>
                </a:highlight>
              </a:rPr>
              <a:t>(</a:t>
            </a:r>
            <a:r>
              <a:rPr lang="zh-TW" altLang="en-US" sz="1600" dirty="0">
                <a:highlight>
                  <a:srgbClr val="FFFF00"/>
                </a:highlight>
              </a:rPr>
              <a:t>合作商務</a:t>
            </a:r>
            <a:r>
              <a:rPr lang="en-US" altLang="zh-TW" sz="1600" dirty="0">
                <a:highlight>
                  <a:srgbClr val="FFFF00"/>
                </a:highlight>
              </a:rPr>
              <a:t>)</a:t>
            </a:r>
          </a:p>
          <a:p>
            <a:pPr>
              <a:spcBef>
                <a:spcPts val="1200"/>
              </a:spcBef>
            </a:pPr>
            <a:r>
              <a:rPr lang="en-US" sz="1800" dirty="0"/>
              <a:t>Direct descendant of EDI; closely tied to ERP systems</a:t>
            </a:r>
            <a:r>
              <a:rPr lang="zh-TW" altLang="en-US" sz="1800" dirty="0"/>
              <a:t> </a:t>
            </a:r>
            <a:r>
              <a:rPr lang="en-US" altLang="zh-TW" sz="1800" dirty="0"/>
              <a:t/>
            </a:r>
            <a:br>
              <a:rPr lang="en-US" altLang="zh-TW" sz="1800" dirty="0"/>
            </a:br>
            <a:r>
              <a:rPr lang="en-US" altLang="zh-TW" sz="1600" dirty="0">
                <a:highlight>
                  <a:srgbClr val="FFFF00"/>
                </a:highlight>
              </a:rPr>
              <a:t>EDI</a:t>
            </a:r>
            <a:r>
              <a:rPr lang="zh-TW" altLang="en-US" sz="1600" dirty="0">
                <a:highlight>
                  <a:srgbClr val="FFFF00"/>
                </a:highlight>
              </a:rPr>
              <a:t>的後代與</a:t>
            </a:r>
            <a:r>
              <a:rPr lang="en-US" altLang="zh-TW" sz="1600" dirty="0">
                <a:highlight>
                  <a:srgbClr val="FFFF00"/>
                </a:highlight>
              </a:rPr>
              <a:t>ERP</a:t>
            </a:r>
            <a:r>
              <a:rPr lang="zh-TW" altLang="en-US" sz="1600" dirty="0">
                <a:highlight>
                  <a:srgbClr val="FFFF00"/>
                </a:highlight>
              </a:rPr>
              <a:t>系統密切相關</a:t>
            </a:r>
            <a:endParaRPr lang="en-US" sz="1600" dirty="0">
              <a:highlight>
                <a:srgbClr val="FFFF00"/>
              </a:highlight>
            </a:endParaRPr>
          </a:p>
          <a:p>
            <a:pPr lvl="1">
              <a:spcBef>
                <a:spcPts val="1200"/>
              </a:spcBef>
            </a:pPr>
            <a:r>
              <a:rPr lang="en-US" sz="1800" dirty="0"/>
              <a:t>Manufacturing and support industries</a:t>
            </a:r>
            <a:r>
              <a:rPr lang="zh-TW" altLang="en-US" sz="1800" dirty="0"/>
              <a:t> </a:t>
            </a:r>
            <a:r>
              <a:rPr lang="zh-TW" altLang="en-US" sz="1600" dirty="0">
                <a:highlight>
                  <a:srgbClr val="FFFF00"/>
                </a:highlight>
              </a:rPr>
              <a:t>製造與支持產業</a:t>
            </a:r>
            <a:endParaRPr lang="en-US" sz="1600" dirty="0">
              <a:highlight>
                <a:srgbClr val="FFFF00"/>
              </a:highlight>
            </a:endParaRPr>
          </a:p>
          <a:p>
            <a:pPr lvl="1">
              <a:spcBef>
                <a:spcPts val="1200"/>
              </a:spcBef>
            </a:pPr>
            <a:r>
              <a:rPr lang="en-US" sz="1800" dirty="0"/>
              <a:t>Single, large manufacturing firm sponsors network</a:t>
            </a:r>
            <a:r>
              <a:rPr lang="zh-TW" altLang="en-US" sz="1800" dirty="0"/>
              <a:t> </a:t>
            </a:r>
            <a:r>
              <a:rPr lang="en-US" altLang="zh-TW" sz="1800" dirty="0"/>
              <a:t/>
            </a:r>
            <a:br>
              <a:rPr lang="en-US" altLang="zh-TW" sz="1800" dirty="0"/>
            </a:br>
            <a:r>
              <a:rPr lang="zh-TW" altLang="en-US" sz="1600" dirty="0">
                <a:highlight>
                  <a:srgbClr val="FFFF00"/>
                </a:highlight>
              </a:rPr>
              <a:t>單一的大型製造公司贊助網路</a:t>
            </a:r>
            <a:endParaRPr lang="en-US" sz="1600" dirty="0">
              <a:highlight>
                <a:srgbClr val="FFFF00"/>
              </a:highlight>
            </a:endParaRPr>
          </a:p>
          <a:p>
            <a:pPr>
              <a:spcBef>
                <a:spcPts val="1200"/>
              </a:spcBef>
            </a:pPr>
            <a:r>
              <a:rPr lang="en-US" sz="2400" dirty="0"/>
              <a:t>Range in scope from single firm to entire industry</a:t>
            </a:r>
            <a:br>
              <a:rPr lang="en-US" sz="2400" dirty="0"/>
            </a:br>
            <a:r>
              <a:rPr lang="zh-TW" altLang="en-US" sz="1600" dirty="0">
                <a:highlight>
                  <a:srgbClr val="FFFF00"/>
                </a:highlight>
              </a:rPr>
              <a:t>範圍從單一產業至整個產業</a:t>
            </a:r>
            <a:endParaRPr lang="en-US" sz="1600" dirty="0">
              <a:highlight>
                <a:srgbClr val="FFFF00"/>
              </a:highlight>
            </a:endParaRPr>
          </a:p>
          <a:p>
            <a:pPr>
              <a:spcBef>
                <a:spcPts val="1200"/>
              </a:spcBef>
            </a:pPr>
            <a:r>
              <a:rPr lang="en-US" sz="2400" dirty="0"/>
              <a:t>Example: Procter &amp; Gamble</a:t>
            </a:r>
            <a:r>
              <a:rPr lang="zh-TW" altLang="en-US" sz="2400" dirty="0"/>
              <a:t> </a:t>
            </a:r>
            <a:r>
              <a:rPr lang="zh-TW" altLang="en-US" sz="1600" dirty="0">
                <a:highlight>
                  <a:srgbClr val="FFFF00"/>
                </a:highlight>
              </a:rPr>
              <a:t>例如：寶鹼</a:t>
            </a:r>
            <a:endParaRPr lang="en-US" sz="1600" dirty="0">
              <a:highlight>
                <a:srgbClr val="FFFF00"/>
              </a:highlight>
            </a:endParaRPr>
          </a:p>
        </p:txBody>
      </p:sp>
    </p:spTree>
    <p:extLst>
      <p:ext uri="{BB962C8B-B14F-4D97-AF65-F5344CB8AC3E}">
        <p14:creationId xmlns:p14="http://schemas.microsoft.com/office/powerpoint/2010/main" val="3677746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1097280"/>
          </a:xfrm>
        </p:spPr>
        <p:txBody>
          <a:bodyPr/>
          <a:lstStyle/>
          <a:p>
            <a:r>
              <a:rPr lang="en-US" dirty="0"/>
              <a:t>Private Industrial Networks (2 of 2)</a:t>
            </a:r>
            <a:r>
              <a:rPr lang="zh-TW" altLang="en-US" sz="1600" dirty="0">
                <a:highlight>
                  <a:srgbClr val="FFFF00"/>
                </a:highlight>
              </a:rPr>
              <a:t>私人產業網路</a:t>
            </a:r>
            <a:endParaRPr lang="en-US" dirty="0"/>
          </a:p>
        </p:txBody>
      </p:sp>
      <p:sp>
        <p:nvSpPr>
          <p:cNvPr id="3" name="Content Placeholder 2"/>
          <p:cNvSpPr>
            <a:spLocks noGrp="1"/>
          </p:cNvSpPr>
          <p:nvPr>
            <p:ph idx="1"/>
          </p:nvPr>
        </p:nvSpPr>
        <p:spPr/>
        <p:txBody>
          <a:bodyPr/>
          <a:lstStyle/>
          <a:p>
            <a:r>
              <a:rPr lang="en-US" altLang="en-US" dirty="0"/>
              <a:t>Objectives include:</a:t>
            </a:r>
            <a:r>
              <a:rPr lang="zh-TW" altLang="en-US" dirty="0"/>
              <a:t> </a:t>
            </a:r>
            <a:r>
              <a:rPr lang="zh-TW" altLang="en-US" sz="1600" dirty="0">
                <a:highlight>
                  <a:srgbClr val="FFFF00"/>
                </a:highlight>
              </a:rPr>
              <a:t>目標包括</a:t>
            </a:r>
            <a:endParaRPr lang="en-US" altLang="en-US" sz="1600" dirty="0">
              <a:highlight>
                <a:srgbClr val="FFFF00"/>
              </a:highlight>
            </a:endParaRPr>
          </a:p>
          <a:p>
            <a:pPr lvl="1"/>
            <a:r>
              <a:rPr lang="en-US" altLang="en-US" dirty="0"/>
              <a:t>Efficient purchasing and selling industry-wide</a:t>
            </a:r>
            <a:r>
              <a:rPr lang="zh-TW" altLang="en-US" dirty="0"/>
              <a:t> </a:t>
            </a:r>
            <a:r>
              <a:rPr lang="zh-TW" altLang="en-US" sz="1600" dirty="0">
                <a:highlight>
                  <a:srgbClr val="FFFF00"/>
                </a:highlight>
              </a:rPr>
              <a:t>全產業高效採購和銷售</a:t>
            </a:r>
            <a:endParaRPr lang="en-US" altLang="en-US" sz="1600" dirty="0">
              <a:highlight>
                <a:srgbClr val="FFFF00"/>
              </a:highlight>
            </a:endParaRPr>
          </a:p>
          <a:p>
            <a:pPr lvl="1"/>
            <a:r>
              <a:rPr lang="en-US" altLang="en-US" dirty="0"/>
              <a:t>Increasing supply chain visibility</a:t>
            </a:r>
            <a:r>
              <a:rPr lang="zh-TW" altLang="en-US" sz="1600" dirty="0"/>
              <a:t> </a:t>
            </a:r>
            <a:r>
              <a:rPr lang="zh-TW" altLang="en-US" sz="1600" dirty="0">
                <a:highlight>
                  <a:srgbClr val="FFFF00"/>
                </a:highlight>
              </a:rPr>
              <a:t>提高供應鏈可見度</a:t>
            </a:r>
            <a:endParaRPr lang="en-US" altLang="en-US" sz="1600" dirty="0">
              <a:highlight>
                <a:srgbClr val="FFFF00"/>
              </a:highlight>
            </a:endParaRPr>
          </a:p>
          <a:p>
            <a:pPr lvl="1"/>
            <a:r>
              <a:rPr lang="en-US" altLang="en-US" dirty="0"/>
              <a:t>Closer buyer–supplier relationships</a:t>
            </a:r>
            <a:r>
              <a:rPr lang="zh-TW" altLang="en-US" dirty="0"/>
              <a:t> </a:t>
            </a:r>
            <a:r>
              <a:rPr lang="zh-TW" altLang="en-US" sz="1600" dirty="0">
                <a:highlight>
                  <a:srgbClr val="FFFF00"/>
                </a:highlight>
              </a:rPr>
              <a:t>更緊密的買方</a:t>
            </a:r>
            <a:r>
              <a:rPr lang="en-US" altLang="zh-TW" sz="1600" dirty="0">
                <a:highlight>
                  <a:srgbClr val="FFFF00"/>
                </a:highlight>
              </a:rPr>
              <a:t>-</a:t>
            </a:r>
            <a:r>
              <a:rPr lang="zh-TW" altLang="en-US" sz="1600" dirty="0">
                <a:highlight>
                  <a:srgbClr val="FFFF00"/>
                </a:highlight>
              </a:rPr>
              <a:t>供應商關係</a:t>
            </a:r>
            <a:endParaRPr lang="en-US" altLang="en-US" sz="1600" dirty="0">
              <a:highlight>
                <a:srgbClr val="FFFF00"/>
              </a:highlight>
            </a:endParaRPr>
          </a:p>
          <a:p>
            <a:pPr lvl="1"/>
            <a:r>
              <a:rPr lang="en-US" altLang="en-US" dirty="0"/>
              <a:t>Global scale operations </a:t>
            </a:r>
            <a:r>
              <a:rPr lang="zh-TW" altLang="en-US" sz="1600" dirty="0">
                <a:highlight>
                  <a:srgbClr val="FFFF00"/>
                </a:highlight>
              </a:rPr>
              <a:t>全球規模的經營方式</a:t>
            </a:r>
            <a:endParaRPr lang="en-US" altLang="en-US" sz="1600" dirty="0">
              <a:highlight>
                <a:srgbClr val="FFFF00"/>
              </a:highlight>
            </a:endParaRPr>
          </a:p>
          <a:p>
            <a:r>
              <a:rPr lang="en-US" altLang="en-US" dirty="0"/>
              <a:t>Focus on continuous business process coordination</a:t>
            </a:r>
            <a:r>
              <a:rPr lang="zh-TW" altLang="en-US" dirty="0"/>
              <a:t> </a:t>
            </a:r>
            <a:r>
              <a:rPr lang="zh-TW" altLang="en-US" sz="1600" dirty="0">
                <a:highlight>
                  <a:srgbClr val="FFFF00"/>
                </a:highlight>
              </a:rPr>
              <a:t>專注於持續的業務流程協調</a:t>
            </a:r>
            <a:endParaRPr lang="en-US" altLang="zh-TW" sz="1600" dirty="0">
              <a:highlight>
                <a:srgbClr val="FFFF00"/>
              </a:highlight>
            </a:endParaRPr>
          </a:p>
          <a:p>
            <a:r>
              <a:rPr lang="en-US" altLang="en-US" dirty="0"/>
              <a:t>Typically, focus on single sponsoring company that </a:t>
            </a:r>
            <a:r>
              <a:rPr lang="ja-JP" altLang="en-US" dirty="0"/>
              <a:t>“</a:t>
            </a:r>
            <a:r>
              <a:rPr lang="en-US" altLang="ja-JP" dirty="0"/>
              <a:t>owns</a:t>
            </a:r>
            <a:r>
              <a:rPr lang="ja-JP" altLang="en-US" dirty="0"/>
              <a:t>”</a:t>
            </a:r>
            <a:r>
              <a:rPr lang="en-US" altLang="ja-JP" dirty="0"/>
              <a:t> the network</a:t>
            </a:r>
            <a:r>
              <a:rPr lang="zh-TW" altLang="en-US" dirty="0"/>
              <a:t> </a:t>
            </a:r>
            <a:r>
              <a:rPr lang="zh-TW" altLang="en-US" sz="1600" dirty="0">
                <a:highlight>
                  <a:srgbClr val="FFFF00"/>
                </a:highlight>
              </a:rPr>
              <a:t>單一贊助公司通常關注“擁有”網路 </a:t>
            </a:r>
            <a:endParaRPr lang="en-US" altLang="en-US" sz="1600" dirty="0">
              <a:highlight>
                <a:srgbClr val="FFFF00"/>
              </a:highlight>
            </a:endParaRPr>
          </a:p>
        </p:txBody>
      </p:sp>
    </p:spTree>
    <p:extLst>
      <p:ext uri="{BB962C8B-B14F-4D97-AF65-F5344CB8AC3E}">
        <p14:creationId xmlns:p14="http://schemas.microsoft.com/office/powerpoint/2010/main" val="3411429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12.14: </a:t>
            </a:r>
            <a:r>
              <a:rPr lang="en-US" altLang="en-US" dirty="0"/>
              <a:t>P&amp;G</a:t>
            </a:r>
            <a:r>
              <a:rPr lang="ja-JP" altLang="en-US" dirty="0"/>
              <a:t>’</a:t>
            </a:r>
            <a:r>
              <a:rPr lang="en-US" altLang="ja-JP" dirty="0"/>
              <a:t>s Private Industrial Network</a:t>
            </a:r>
            <a:r>
              <a:rPr lang="zh-TW" altLang="en-US" dirty="0"/>
              <a:t> </a:t>
            </a:r>
            <a:r>
              <a:rPr lang="zh-TW" altLang="en-US" sz="1600" dirty="0">
                <a:highlight>
                  <a:srgbClr val="FFFF00"/>
                </a:highlight>
              </a:rPr>
              <a:t>寶鹼的私人產業網路</a:t>
            </a:r>
            <a:endParaRPr lang="en-US" dirty="0">
              <a:highlight>
                <a:srgbClr val="FFFF00"/>
              </a:highlight>
            </a:endParaRPr>
          </a:p>
        </p:txBody>
      </p:sp>
      <p:sp>
        <p:nvSpPr>
          <p:cNvPr id="4" name="Text Placeholder 3"/>
          <p:cNvSpPr>
            <a:spLocks noGrp="1"/>
          </p:cNvSpPr>
          <p:nvPr>
            <p:ph type="body" sz="quarter" idx="13"/>
          </p:nvPr>
        </p:nvSpPr>
        <p:spPr/>
        <p:txBody>
          <a:bodyPr/>
          <a:lstStyle/>
          <a:p>
            <a:endParaRPr lang="en-US" dirty="0"/>
          </a:p>
        </p:txBody>
      </p:sp>
      <p:pic>
        <p:nvPicPr>
          <p:cNvPr id="8" name="Picture 7" descr="Fgiure 12.14 illustrates the elements in P&amp;G's private industrial network."/>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90599" y="1828800"/>
            <a:ext cx="7167881"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a:extLst>
              <a:ext uri="{FF2B5EF4-FFF2-40B4-BE49-F238E27FC236}">
                <a16:creationId xmlns:a16="http://schemas.microsoft.com/office/drawing/2014/main" xmlns="" id="{304A3655-330C-49E9-8D0E-D4DF9E955B84}"/>
              </a:ext>
            </a:extLst>
          </p:cNvPr>
          <p:cNvSpPr txBox="1"/>
          <p:nvPr/>
        </p:nvSpPr>
        <p:spPr>
          <a:xfrm>
            <a:off x="1219200" y="1981200"/>
            <a:ext cx="909319" cy="338554"/>
          </a:xfrm>
          <a:prstGeom prst="rect">
            <a:avLst/>
          </a:prstGeom>
          <a:noFill/>
        </p:spPr>
        <p:txBody>
          <a:bodyPr wrap="square" rtlCol="0">
            <a:spAutoFit/>
          </a:bodyPr>
          <a:lstStyle/>
          <a:p>
            <a:r>
              <a:rPr lang="zh-TW" altLang="en-US" sz="1600" dirty="0">
                <a:highlight>
                  <a:srgbClr val="FFFF00"/>
                </a:highlight>
              </a:rPr>
              <a:t>供應商</a:t>
            </a:r>
          </a:p>
        </p:txBody>
      </p:sp>
      <p:sp>
        <p:nvSpPr>
          <p:cNvPr id="6" name="文字方塊 5">
            <a:extLst>
              <a:ext uri="{FF2B5EF4-FFF2-40B4-BE49-F238E27FC236}">
                <a16:creationId xmlns:a16="http://schemas.microsoft.com/office/drawing/2014/main" xmlns="" id="{696499AC-B593-4B34-A701-E1CFB012F277}"/>
              </a:ext>
            </a:extLst>
          </p:cNvPr>
          <p:cNvSpPr txBox="1"/>
          <p:nvPr/>
        </p:nvSpPr>
        <p:spPr>
          <a:xfrm>
            <a:off x="2590800" y="1953935"/>
            <a:ext cx="838200" cy="338554"/>
          </a:xfrm>
          <a:prstGeom prst="rect">
            <a:avLst/>
          </a:prstGeom>
          <a:noFill/>
        </p:spPr>
        <p:txBody>
          <a:bodyPr wrap="square" rtlCol="0">
            <a:spAutoFit/>
          </a:bodyPr>
          <a:lstStyle/>
          <a:p>
            <a:r>
              <a:rPr lang="zh-TW" altLang="en-US" sz="1600" dirty="0">
                <a:highlight>
                  <a:srgbClr val="FFFF00"/>
                </a:highlight>
              </a:rPr>
              <a:t>製造商</a:t>
            </a:r>
          </a:p>
        </p:txBody>
      </p:sp>
      <p:sp>
        <p:nvSpPr>
          <p:cNvPr id="7" name="文字方塊 6">
            <a:extLst>
              <a:ext uri="{FF2B5EF4-FFF2-40B4-BE49-F238E27FC236}">
                <a16:creationId xmlns:a16="http://schemas.microsoft.com/office/drawing/2014/main" xmlns="" id="{2323BF91-DCAB-440E-B434-5EC3CF5C25FA}"/>
              </a:ext>
            </a:extLst>
          </p:cNvPr>
          <p:cNvSpPr txBox="1"/>
          <p:nvPr/>
        </p:nvSpPr>
        <p:spPr>
          <a:xfrm>
            <a:off x="4114800" y="1981200"/>
            <a:ext cx="838200" cy="338554"/>
          </a:xfrm>
          <a:prstGeom prst="rect">
            <a:avLst/>
          </a:prstGeom>
          <a:noFill/>
        </p:spPr>
        <p:txBody>
          <a:bodyPr wrap="square" rtlCol="0">
            <a:spAutoFit/>
          </a:bodyPr>
          <a:lstStyle/>
          <a:p>
            <a:r>
              <a:rPr lang="zh-TW" altLang="en-US" sz="1600" dirty="0">
                <a:highlight>
                  <a:srgbClr val="FFFF00"/>
                </a:highlight>
              </a:rPr>
              <a:t>經銷商</a:t>
            </a:r>
          </a:p>
        </p:txBody>
      </p:sp>
      <p:sp>
        <p:nvSpPr>
          <p:cNvPr id="9" name="文字方塊 8">
            <a:extLst>
              <a:ext uri="{FF2B5EF4-FFF2-40B4-BE49-F238E27FC236}">
                <a16:creationId xmlns:a16="http://schemas.microsoft.com/office/drawing/2014/main" xmlns="" id="{0A336559-E8A8-4025-9407-BA0112F22D32}"/>
              </a:ext>
            </a:extLst>
          </p:cNvPr>
          <p:cNvSpPr txBox="1"/>
          <p:nvPr/>
        </p:nvSpPr>
        <p:spPr>
          <a:xfrm>
            <a:off x="5486400" y="1981200"/>
            <a:ext cx="838200" cy="338554"/>
          </a:xfrm>
          <a:prstGeom prst="rect">
            <a:avLst/>
          </a:prstGeom>
          <a:noFill/>
        </p:spPr>
        <p:txBody>
          <a:bodyPr wrap="square" rtlCol="0">
            <a:spAutoFit/>
          </a:bodyPr>
          <a:lstStyle/>
          <a:p>
            <a:r>
              <a:rPr lang="zh-TW" altLang="en-US" sz="1600" dirty="0">
                <a:highlight>
                  <a:srgbClr val="FFFF00"/>
                </a:highlight>
              </a:rPr>
              <a:t>零售商</a:t>
            </a:r>
          </a:p>
        </p:txBody>
      </p:sp>
      <p:sp>
        <p:nvSpPr>
          <p:cNvPr id="10" name="文字方塊 9">
            <a:extLst>
              <a:ext uri="{FF2B5EF4-FFF2-40B4-BE49-F238E27FC236}">
                <a16:creationId xmlns:a16="http://schemas.microsoft.com/office/drawing/2014/main" xmlns="" id="{38C90B6C-C815-4B03-BA8E-7C52A63B6829}"/>
              </a:ext>
            </a:extLst>
          </p:cNvPr>
          <p:cNvSpPr txBox="1"/>
          <p:nvPr/>
        </p:nvSpPr>
        <p:spPr>
          <a:xfrm>
            <a:off x="7238999" y="1981200"/>
            <a:ext cx="685800" cy="338554"/>
          </a:xfrm>
          <a:prstGeom prst="rect">
            <a:avLst/>
          </a:prstGeom>
          <a:noFill/>
        </p:spPr>
        <p:txBody>
          <a:bodyPr wrap="square" rtlCol="0">
            <a:spAutoFit/>
          </a:bodyPr>
          <a:lstStyle/>
          <a:p>
            <a:r>
              <a:rPr lang="zh-TW" altLang="en-US" sz="1600" dirty="0">
                <a:highlight>
                  <a:srgbClr val="FFFF00"/>
                </a:highlight>
              </a:rPr>
              <a:t>顧客</a:t>
            </a:r>
          </a:p>
        </p:txBody>
      </p:sp>
      <p:sp>
        <p:nvSpPr>
          <p:cNvPr id="11" name="文字方塊 10">
            <a:extLst>
              <a:ext uri="{FF2B5EF4-FFF2-40B4-BE49-F238E27FC236}">
                <a16:creationId xmlns:a16="http://schemas.microsoft.com/office/drawing/2014/main" xmlns="" id="{E50E100B-7D86-4FEE-96F7-725A74926183}"/>
              </a:ext>
            </a:extLst>
          </p:cNvPr>
          <p:cNvSpPr txBox="1"/>
          <p:nvPr/>
        </p:nvSpPr>
        <p:spPr>
          <a:xfrm>
            <a:off x="2590800" y="4498146"/>
            <a:ext cx="685800" cy="338554"/>
          </a:xfrm>
          <a:prstGeom prst="rect">
            <a:avLst/>
          </a:prstGeom>
          <a:noFill/>
        </p:spPr>
        <p:txBody>
          <a:bodyPr wrap="square" rtlCol="0">
            <a:spAutoFit/>
          </a:bodyPr>
          <a:lstStyle/>
          <a:p>
            <a:r>
              <a:rPr lang="zh-TW" altLang="en-US" sz="1600" dirty="0">
                <a:highlight>
                  <a:srgbClr val="FFFF00"/>
                </a:highlight>
              </a:rPr>
              <a:t>運輸</a:t>
            </a:r>
          </a:p>
        </p:txBody>
      </p:sp>
      <p:sp>
        <p:nvSpPr>
          <p:cNvPr id="12" name="文字方塊 11">
            <a:extLst>
              <a:ext uri="{FF2B5EF4-FFF2-40B4-BE49-F238E27FC236}">
                <a16:creationId xmlns:a16="http://schemas.microsoft.com/office/drawing/2014/main" xmlns="" id="{9FE9CAFB-B8C6-406A-8FF8-437821E6AC96}"/>
              </a:ext>
            </a:extLst>
          </p:cNvPr>
          <p:cNvSpPr txBox="1"/>
          <p:nvPr/>
        </p:nvSpPr>
        <p:spPr>
          <a:xfrm>
            <a:off x="3048000" y="4128362"/>
            <a:ext cx="2133600" cy="338554"/>
          </a:xfrm>
          <a:prstGeom prst="rect">
            <a:avLst/>
          </a:prstGeom>
          <a:noFill/>
        </p:spPr>
        <p:txBody>
          <a:bodyPr wrap="square" rtlCol="0">
            <a:spAutoFit/>
          </a:bodyPr>
          <a:lstStyle/>
          <a:p>
            <a:pPr algn="ctr"/>
            <a:r>
              <a:rPr lang="en-US" altLang="zh-TW" sz="1600" dirty="0">
                <a:highlight>
                  <a:srgbClr val="FFFF00"/>
                </a:highlight>
              </a:rPr>
              <a:t>EDI</a:t>
            </a:r>
            <a:r>
              <a:rPr lang="zh-TW" altLang="en-US" sz="1600" dirty="0">
                <a:highlight>
                  <a:srgbClr val="FFFF00"/>
                </a:highlight>
              </a:rPr>
              <a:t>供應鏈管理系統</a:t>
            </a:r>
          </a:p>
        </p:txBody>
      </p:sp>
    </p:spTree>
    <p:extLst>
      <p:ext uri="{BB962C8B-B14F-4D97-AF65-F5344CB8AC3E}">
        <p14:creationId xmlns:p14="http://schemas.microsoft.com/office/powerpoint/2010/main" val="835696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Insight on Business: </a:t>
            </a:r>
            <a:r>
              <a:rPr lang="en-US" altLang="en-US" dirty="0"/>
              <a:t>Walmart Develops a</a:t>
            </a:r>
            <a:br>
              <a:rPr lang="en-US" altLang="en-US" dirty="0"/>
            </a:br>
            <a:r>
              <a:rPr lang="en-US" altLang="en-US" dirty="0"/>
              <a:t>Private Industrial Network</a:t>
            </a:r>
            <a:br>
              <a:rPr lang="en-US" altLang="en-US" dirty="0"/>
            </a:br>
            <a:r>
              <a:rPr lang="zh-TW" altLang="en-US" sz="1600" dirty="0">
                <a:highlight>
                  <a:srgbClr val="FFFF00"/>
                </a:highlight>
              </a:rPr>
              <a:t>對商業的看法：</a:t>
            </a:r>
            <a:r>
              <a:rPr lang="en-US" altLang="en-US" sz="1600" dirty="0">
                <a:highlight>
                  <a:srgbClr val="FFFF00"/>
                </a:highlight>
              </a:rPr>
              <a:t> Walmart</a:t>
            </a:r>
            <a:r>
              <a:rPr lang="zh-TW" altLang="en-US" sz="1600" dirty="0">
                <a:highlight>
                  <a:srgbClr val="FFFF00"/>
                </a:highlight>
              </a:rPr>
              <a:t>開發一個</a:t>
            </a:r>
            <a:r>
              <a:rPr lang="en-US" altLang="zh-TW" sz="1600" dirty="0">
                <a:highlight>
                  <a:srgbClr val="FFFF00"/>
                </a:highlight>
              </a:rPr>
              <a:t>”</a:t>
            </a:r>
            <a:r>
              <a:rPr lang="zh-TW" altLang="en-US" sz="1600" dirty="0">
                <a:highlight>
                  <a:srgbClr val="FFFF00"/>
                </a:highlight>
              </a:rPr>
              <a:t>私人產業網路</a:t>
            </a:r>
            <a:r>
              <a:rPr lang="en-US" altLang="zh-TW" sz="1600" dirty="0">
                <a:highlight>
                  <a:srgbClr val="FFFF00"/>
                </a:highlight>
              </a:rPr>
              <a:t>”</a:t>
            </a:r>
            <a:endParaRPr lang="en-US" dirty="0">
              <a:highlight>
                <a:srgbClr val="FFFF00"/>
              </a:highlight>
            </a:endParaRPr>
          </a:p>
        </p:txBody>
      </p:sp>
      <p:sp>
        <p:nvSpPr>
          <p:cNvPr id="3" name="Content Placeholder 2"/>
          <p:cNvSpPr>
            <a:spLocks noGrp="1"/>
          </p:cNvSpPr>
          <p:nvPr>
            <p:ph idx="1"/>
          </p:nvPr>
        </p:nvSpPr>
        <p:spPr/>
        <p:txBody>
          <a:bodyPr/>
          <a:lstStyle/>
          <a:p>
            <a:r>
              <a:rPr lang="en-US" sz="3200" dirty="0"/>
              <a:t>Class discussion:</a:t>
            </a:r>
            <a:r>
              <a:rPr lang="zh-TW" altLang="en-US" sz="3200" dirty="0"/>
              <a:t> </a:t>
            </a:r>
            <a:r>
              <a:rPr lang="zh-TW" altLang="en-US" sz="1600" dirty="0">
                <a:highlight>
                  <a:srgbClr val="FFFF00"/>
                </a:highlight>
              </a:rPr>
              <a:t>課堂討論</a:t>
            </a:r>
            <a:endParaRPr lang="en-US" sz="1600" dirty="0">
              <a:highlight>
                <a:srgbClr val="FFFF00"/>
              </a:highlight>
            </a:endParaRPr>
          </a:p>
          <a:p>
            <a:pPr lvl="1">
              <a:defRPr/>
            </a:pPr>
            <a:r>
              <a:rPr lang="en-US" altLang="en-US" sz="2400" dirty="0"/>
              <a:t>What is Walmart’</a:t>
            </a:r>
            <a:r>
              <a:rPr lang="en-US" altLang="ja-JP" sz="2400" dirty="0"/>
              <a:t>s Retail Link system and how has it changed since the early 1990s?</a:t>
            </a:r>
            <a:r>
              <a:rPr lang="en-US" altLang="en-US" sz="2400" dirty="0"/>
              <a:t> </a:t>
            </a:r>
            <a:br>
              <a:rPr lang="en-US" altLang="en-US" sz="2400" dirty="0"/>
            </a:br>
            <a:r>
              <a:rPr lang="en-US" altLang="en-US" sz="1600" dirty="0">
                <a:highlight>
                  <a:srgbClr val="FFFF00"/>
                </a:highlight>
              </a:rPr>
              <a:t>Walmart</a:t>
            </a:r>
            <a:r>
              <a:rPr lang="zh-TW" altLang="en-US" sz="1600" dirty="0">
                <a:highlight>
                  <a:srgbClr val="FFFF00"/>
                </a:highlight>
              </a:rPr>
              <a:t>的零售連鎖系統是什麼？自</a:t>
            </a:r>
            <a:r>
              <a:rPr lang="en-US" altLang="zh-TW" sz="1600" dirty="0">
                <a:highlight>
                  <a:srgbClr val="FFFF00"/>
                </a:highlight>
              </a:rPr>
              <a:t>20</a:t>
            </a:r>
            <a:r>
              <a:rPr lang="zh-TW" altLang="en-US" sz="1600" dirty="0">
                <a:highlight>
                  <a:srgbClr val="FFFF00"/>
                </a:highlight>
              </a:rPr>
              <a:t>世紀</a:t>
            </a:r>
            <a:r>
              <a:rPr lang="en-US" altLang="zh-TW" sz="1600" dirty="0">
                <a:highlight>
                  <a:srgbClr val="FFFF00"/>
                </a:highlight>
              </a:rPr>
              <a:t>90</a:t>
            </a:r>
            <a:r>
              <a:rPr lang="zh-TW" altLang="en-US" sz="1600" dirty="0">
                <a:highlight>
                  <a:srgbClr val="FFFF00"/>
                </a:highlight>
              </a:rPr>
              <a:t>年代初以來它有何變化？</a:t>
            </a:r>
            <a:endParaRPr lang="en-US" altLang="ja-JP" sz="1600" dirty="0">
              <a:highlight>
                <a:srgbClr val="FFFF00"/>
              </a:highlight>
            </a:endParaRPr>
          </a:p>
          <a:p>
            <a:pPr lvl="1">
              <a:defRPr/>
            </a:pPr>
            <a:r>
              <a:rPr lang="en-US" altLang="en-US" sz="2400" dirty="0"/>
              <a:t>Why is Walmart still using EDI-based systems?</a:t>
            </a:r>
            <a:br>
              <a:rPr lang="en-US" altLang="en-US" sz="2400" dirty="0"/>
            </a:br>
            <a:r>
              <a:rPr lang="zh-TW" altLang="en-US" sz="1600" dirty="0">
                <a:highlight>
                  <a:srgbClr val="FFFF00"/>
                </a:highlight>
              </a:rPr>
              <a:t>為什麼</a:t>
            </a:r>
            <a:r>
              <a:rPr lang="en-US" altLang="en-US" sz="1600" dirty="0">
                <a:highlight>
                  <a:srgbClr val="FFFF00"/>
                </a:highlight>
              </a:rPr>
              <a:t>Walmart</a:t>
            </a:r>
            <a:r>
              <a:rPr lang="zh-TW" altLang="en-US" sz="1600" dirty="0">
                <a:highlight>
                  <a:srgbClr val="FFFF00"/>
                </a:highlight>
              </a:rPr>
              <a:t>仍在使用基於</a:t>
            </a:r>
            <a:r>
              <a:rPr lang="en-US" altLang="zh-TW" sz="1600" dirty="0">
                <a:highlight>
                  <a:srgbClr val="FFFF00"/>
                </a:highlight>
              </a:rPr>
              <a:t>EDI</a:t>
            </a:r>
            <a:r>
              <a:rPr lang="zh-TW" altLang="en-US" sz="1600" dirty="0">
                <a:highlight>
                  <a:srgbClr val="FFFF00"/>
                </a:highlight>
              </a:rPr>
              <a:t>的系統？</a:t>
            </a:r>
            <a:endParaRPr lang="en-US" altLang="en-US" sz="1600" dirty="0">
              <a:highlight>
                <a:srgbClr val="FFFF00"/>
              </a:highlight>
            </a:endParaRPr>
          </a:p>
          <a:p>
            <a:pPr lvl="1">
              <a:defRPr/>
            </a:pPr>
            <a:r>
              <a:rPr lang="en-US" altLang="en-US" sz="2400" dirty="0"/>
              <a:t>Why won’</a:t>
            </a:r>
            <a:r>
              <a:rPr lang="en-US" altLang="ja-JP" sz="2400" dirty="0"/>
              <a:t>t Walmart join in an industry-backed system?</a:t>
            </a:r>
            <a:r>
              <a:rPr lang="en-US" altLang="en-US" sz="2400" dirty="0"/>
              <a:t> </a:t>
            </a:r>
            <a:r>
              <a:rPr lang="en-US" altLang="en-US" sz="1600" dirty="0">
                <a:highlight>
                  <a:srgbClr val="FFFF00"/>
                </a:highlight>
              </a:rPr>
              <a:t>Walmart</a:t>
            </a:r>
            <a:r>
              <a:rPr lang="zh-TW" altLang="en-US" sz="1600" dirty="0">
                <a:highlight>
                  <a:srgbClr val="FFFF00"/>
                </a:highlight>
              </a:rPr>
              <a:t>為什麼不加入行業支持的系統？</a:t>
            </a:r>
            <a:endParaRPr lang="en-US" altLang="ja-JP" sz="1600" dirty="0">
              <a:highlight>
                <a:srgbClr val="FFFF00"/>
              </a:highlight>
            </a:endParaRPr>
          </a:p>
          <a:p>
            <a:pPr lvl="1">
              <a:defRPr/>
            </a:pPr>
            <a:r>
              <a:rPr lang="en-US" altLang="en-US" sz="2400" dirty="0"/>
              <a:t>How can other companies compete with Walmart?</a:t>
            </a:r>
            <a:br>
              <a:rPr lang="en-US" altLang="en-US" sz="2400" dirty="0"/>
            </a:br>
            <a:r>
              <a:rPr lang="zh-TW" altLang="en-US" sz="1600" dirty="0">
                <a:highlight>
                  <a:srgbClr val="FFFF00"/>
                </a:highlight>
              </a:rPr>
              <a:t>其他公司如何與</a:t>
            </a:r>
            <a:r>
              <a:rPr lang="en-US" altLang="en-US" sz="1600" dirty="0">
                <a:highlight>
                  <a:srgbClr val="FFFF00"/>
                </a:highlight>
              </a:rPr>
              <a:t>Walmart</a:t>
            </a:r>
            <a:r>
              <a:rPr lang="zh-TW" altLang="en-US" sz="1600" dirty="0">
                <a:highlight>
                  <a:srgbClr val="FFFF00"/>
                </a:highlight>
              </a:rPr>
              <a:t>競爭？</a:t>
            </a:r>
            <a:endParaRPr lang="en-US" sz="1600" dirty="0">
              <a:highlight>
                <a:srgbClr val="FFFF00"/>
              </a:highlight>
            </a:endParaRPr>
          </a:p>
        </p:txBody>
      </p:sp>
    </p:spTree>
    <p:extLst>
      <p:ext uri="{BB962C8B-B14F-4D97-AF65-F5344CB8AC3E}">
        <p14:creationId xmlns:p14="http://schemas.microsoft.com/office/powerpoint/2010/main" val="254958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Industrial Networks and Collaborative Commerce</a:t>
            </a:r>
            <a:br>
              <a:rPr lang="en-US" dirty="0"/>
            </a:br>
            <a:r>
              <a:rPr lang="zh-TW" altLang="en-US" sz="1600" dirty="0">
                <a:highlight>
                  <a:srgbClr val="FFFF00"/>
                </a:highlight>
              </a:rPr>
              <a:t>私人產業網路和合作商務</a:t>
            </a:r>
            <a:endParaRPr lang="en-US" dirty="0">
              <a:highlight>
                <a:srgbClr val="FFFF00"/>
              </a:highlight>
            </a:endParaRPr>
          </a:p>
        </p:txBody>
      </p:sp>
      <p:sp>
        <p:nvSpPr>
          <p:cNvPr id="3" name="Content Placeholder 2"/>
          <p:cNvSpPr>
            <a:spLocks noGrp="1"/>
          </p:cNvSpPr>
          <p:nvPr>
            <p:ph idx="1"/>
          </p:nvPr>
        </p:nvSpPr>
        <p:spPr/>
        <p:txBody>
          <a:bodyPr/>
          <a:lstStyle/>
          <a:p>
            <a:r>
              <a:rPr lang="en-US" dirty="0"/>
              <a:t>Forms of collaboration:</a:t>
            </a:r>
            <a:r>
              <a:rPr lang="zh-TW" altLang="en-US" dirty="0"/>
              <a:t> </a:t>
            </a:r>
            <a:r>
              <a:rPr lang="zh-TW" altLang="en-US" sz="1600" dirty="0">
                <a:highlight>
                  <a:srgbClr val="FFFF00"/>
                </a:highlight>
              </a:rPr>
              <a:t>合作形式</a:t>
            </a:r>
            <a:endParaRPr lang="en-US" sz="3600" dirty="0">
              <a:highlight>
                <a:srgbClr val="FFFF00"/>
              </a:highlight>
            </a:endParaRPr>
          </a:p>
          <a:p>
            <a:pPr lvl="1"/>
            <a:r>
              <a:rPr lang="en-US" dirty="0"/>
              <a:t>Collaborative resource planning, forecasting, and replenishment (CPFR)</a:t>
            </a:r>
            <a:r>
              <a:rPr lang="zh-TW" altLang="en-US" sz="1200" dirty="0">
                <a:highlight>
                  <a:srgbClr val="FFFF00"/>
                </a:highlight>
              </a:rPr>
              <a:t> </a:t>
            </a:r>
            <a:r>
              <a:rPr lang="zh-TW" altLang="en-US" sz="1400" dirty="0">
                <a:highlight>
                  <a:srgbClr val="FFFF00"/>
                </a:highlight>
              </a:rPr>
              <a:t>協作資源規劃，預測和補貨（</a:t>
            </a:r>
            <a:r>
              <a:rPr lang="en-US" altLang="zh-TW" sz="1400" dirty="0">
                <a:highlight>
                  <a:srgbClr val="FFFF00"/>
                </a:highlight>
              </a:rPr>
              <a:t>CPFR</a:t>
            </a:r>
            <a:r>
              <a:rPr lang="zh-TW" altLang="en-US" sz="1400" dirty="0">
                <a:highlight>
                  <a:srgbClr val="FFFF00"/>
                </a:highlight>
              </a:rPr>
              <a:t>）</a:t>
            </a:r>
            <a:endParaRPr lang="en-US" sz="2400" dirty="0">
              <a:highlight>
                <a:srgbClr val="FFFF00"/>
              </a:highlight>
            </a:endParaRPr>
          </a:p>
          <a:p>
            <a:pPr lvl="2"/>
            <a:r>
              <a:rPr lang="en-US" dirty="0"/>
              <a:t>Demand chain visibility</a:t>
            </a:r>
            <a:r>
              <a:rPr lang="zh-TW" altLang="en-US" dirty="0"/>
              <a:t> </a:t>
            </a:r>
            <a:r>
              <a:rPr lang="zh-TW" altLang="en-US" dirty="0">
                <a:highlight>
                  <a:srgbClr val="FFFF00"/>
                </a:highlight>
              </a:rPr>
              <a:t>需求鏈的可視性</a:t>
            </a:r>
            <a:endParaRPr lang="en-US" dirty="0">
              <a:highlight>
                <a:srgbClr val="FFFF00"/>
              </a:highlight>
            </a:endParaRPr>
          </a:p>
          <a:p>
            <a:pPr lvl="2"/>
            <a:r>
              <a:rPr lang="en-US" dirty="0"/>
              <a:t>Marketing coordination and product design</a:t>
            </a:r>
            <a:r>
              <a:rPr lang="zh-TW" altLang="en-US" dirty="0"/>
              <a:t> </a:t>
            </a:r>
            <a:r>
              <a:rPr lang="zh-TW" altLang="en-US" dirty="0">
                <a:highlight>
                  <a:srgbClr val="FFFF00"/>
                </a:highlight>
              </a:rPr>
              <a:t>營銷協調和產品設計</a:t>
            </a:r>
            <a:endParaRPr lang="en-US" dirty="0">
              <a:highlight>
                <a:srgbClr val="FFFF00"/>
              </a:highlight>
            </a:endParaRPr>
          </a:p>
          <a:p>
            <a:pPr lvl="2"/>
            <a:r>
              <a:rPr lang="en-US" dirty="0"/>
              <a:t>Can ensure products fulfill claims of marketing</a:t>
            </a:r>
            <a:r>
              <a:rPr lang="zh-TW" altLang="en-US" dirty="0"/>
              <a:t> </a:t>
            </a:r>
            <a:r>
              <a:rPr lang="zh-TW" altLang="en-US" dirty="0">
                <a:highlight>
                  <a:srgbClr val="FFFF00"/>
                </a:highlight>
              </a:rPr>
              <a:t>可以確保產品符合營銷要求</a:t>
            </a:r>
            <a:endParaRPr lang="en-US" dirty="0">
              <a:highlight>
                <a:srgbClr val="FFFF00"/>
              </a:highlight>
            </a:endParaRPr>
          </a:p>
          <a:p>
            <a:pPr lvl="2"/>
            <a:r>
              <a:rPr lang="en-US" dirty="0"/>
              <a:t>Feedback enables closed loop marketing</a:t>
            </a:r>
            <a:r>
              <a:rPr lang="zh-TW" altLang="en-US" dirty="0"/>
              <a:t> </a:t>
            </a:r>
            <a:r>
              <a:rPr lang="zh-TW" altLang="en-US" dirty="0">
                <a:highlight>
                  <a:srgbClr val="FFFF00"/>
                </a:highlight>
              </a:rPr>
              <a:t>反饋支持閉環市場營銷</a:t>
            </a:r>
            <a:endParaRPr lang="en-US" dirty="0">
              <a:highlight>
                <a:srgbClr val="FFFF00"/>
              </a:highlight>
            </a:endParaRPr>
          </a:p>
        </p:txBody>
      </p:sp>
    </p:spTree>
    <p:extLst>
      <p:ext uri="{BB962C8B-B14F-4D97-AF65-F5344CB8AC3E}">
        <p14:creationId xmlns:p14="http://schemas.microsoft.com/office/powerpoint/2010/main" val="815847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12.15: </a:t>
            </a:r>
            <a:r>
              <a:rPr lang="en-US" sz="3600" dirty="0"/>
              <a:t>Pieces of the Collaborative </a:t>
            </a:r>
            <a:br>
              <a:rPr lang="en-US" sz="3600" dirty="0"/>
            </a:br>
            <a:r>
              <a:rPr lang="en-US" sz="3600" dirty="0"/>
              <a:t>Commerce Puzzle</a:t>
            </a:r>
            <a:r>
              <a:rPr lang="zh-TW" altLang="en-US" sz="3600" dirty="0"/>
              <a:t> </a:t>
            </a:r>
            <a:r>
              <a:rPr lang="zh-TW" altLang="en-US" sz="1800" dirty="0">
                <a:highlight>
                  <a:srgbClr val="FFFF00"/>
                </a:highlight>
              </a:rPr>
              <a:t>合作商務的部分難題</a:t>
            </a:r>
            <a:endParaRPr lang="en-US" dirty="0">
              <a:highlight>
                <a:srgbClr val="FFFF00"/>
              </a:highlight>
            </a:endParaRPr>
          </a:p>
        </p:txBody>
      </p:sp>
      <p:sp>
        <p:nvSpPr>
          <p:cNvPr id="4" name="Text Placeholder 3"/>
          <p:cNvSpPr>
            <a:spLocks noGrp="1"/>
          </p:cNvSpPr>
          <p:nvPr>
            <p:ph type="body" sz="quarter" idx="13"/>
          </p:nvPr>
        </p:nvSpPr>
        <p:spPr/>
        <p:txBody>
          <a:bodyPr/>
          <a:lstStyle/>
          <a:p>
            <a:endParaRPr lang="en-US" dirty="0"/>
          </a:p>
        </p:txBody>
      </p:sp>
      <p:pic>
        <p:nvPicPr>
          <p:cNvPr id="8" name="Picture 7" descr="Figure 12.15 illustrates the pieces of the collaborative commerce puzzle."/>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09800" y="1600200"/>
            <a:ext cx="4114800" cy="455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xmlns="" id="{0FBF1B1D-61AC-4E16-B697-8B8EA1D590AE}"/>
              </a:ext>
            </a:extLst>
          </p:cNvPr>
          <p:cNvSpPr txBox="1"/>
          <p:nvPr/>
        </p:nvSpPr>
        <p:spPr>
          <a:xfrm>
            <a:off x="1524000" y="1752600"/>
            <a:ext cx="1143000" cy="338554"/>
          </a:xfrm>
          <a:prstGeom prst="rect">
            <a:avLst/>
          </a:prstGeom>
          <a:noFill/>
        </p:spPr>
        <p:txBody>
          <a:bodyPr wrap="square" rtlCol="0">
            <a:spAutoFit/>
          </a:bodyPr>
          <a:lstStyle/>
          <a:p>
            <a:r>
              <a:rPr lang="zh-TW" altLang="en-US" sz="1600" dirty="0">
                <a:highlight>
                  <a:srgbClr val="FFFF00"/>
                </a:highlight>
              </a:rPr>
              <a:t>產品設計</a:t>
            </a:r>
          </a:p>
        </p:txBody>
      </p:sp>
      <p:sp>
        <p:nvSpPr>
          <p:cNvPr id="6" name="文字方塊 5">
            <a:extLst>
              <a:ext uri="{FF2B5EF4-FFF2-40B4-BE49-F238E27FC236}">
                <a16:creationId xmlns:a16="http://schemas.microsoft.com/office/drawing/2014/main" xmlns="" id="{CDC1C369-1EC0-4467-9713-FBC85010FA27}"/>
              </a:ext>
            </a:extLst>
          </p:cNvPr>
          <p:cNvSpPr txBox="1"/>
          <p:nvPr/>
        </p:nvSpPr>
        <p:spPr>
          <a:xfrm>
            <a:off x="1295400" y="3484180"/>
            <a:ext cx="1143000" cy="338554"/>
          </a:xfrm>
          <a:prstGeom prst="rect">
            <a:avLst/>
          </a:prstGeom>
          <a:noFill/>
        </p:spPr>
        <p:txBody>
          <a:bodyPr wrap="square" rtlCol="0">
            <a:spAutoFit/>
          </a:bodyPr>
          <a:lstStyle/>
          <a:p>
            <a:r>
              <a:rPr lang="zh-TW" altLang="en-US" sz="1600" dirty="0">
                <a:highlight>
                  <a:srgbClr val="FFFF00"/>
                </a:highlight>
              </a:rPr>
              <a:t>市場協調</a:t>
            </a:r>
          </a:p>
        </p:txBody>
      </p:sp>
      <p:sp>
        <p:nvSpPr>
          <p:cNvPr id="7" name="文字方塊 6">
            <a:extLst>
              <a:ext uri="{FF2B5EF4-FFF2-40B4-BE49-F238E27FC236}">
                <a16:creationId xmlns:a16="http://schemas.microsoft.com/office/drawing/2014/main" xmlns="" id="{BEBE4B3C-904E-4723-9E5C-20DE64CEF487}"/>
              </a:ext>
            </a:extLst>
          </p:cNvPr>
          <p:cNvSpPr txBox="1"/>
          <p:nvPr/>
        </p:nvSpPr>
        <p:spPr>
          <a:xfrm>
            <a:off x="1447800" y="5063360"/>
            <a:ext cx="1524000" cy="338554"/>
          </a:xfrm>
          <a:prstGeom prst="rect">
            <a:avLst/>
          </a:prstGeom>
          <a:noFill/>
        </p:spPr>
        <p:txBody>
          <a:bodyPr wrap="square" rtlCol="0">
            <a:spAutoFit/>
          </a:bodyPr>
          <a:lstStyle/>
          <a:p>
            <a:r>
              <a:rPr lang="zh-TW" altLang="en-US" sz="1600" dirty="0">
                <a:highlight>
                  <a:srgbClr val="FFFF00"/>
                </a:highlight>
              </a:rPr>
              <a:t>需求鏈可見性</a:t>
            </a:r>
          </a:p>
        </p:txBody>
      </p:sp>
      <p:sp>
        <p:nvSpPr>
          <p:cNvPr id="9" name="文字方塊 8">
            <a:extLst>
              <a:ext uri="{FF2B5EF4-FFF2-40B4-BE49-F238E27FC236}">
                <a16:creationId xmlns:a16="http://schemas.microsoft.com/office/drawing/2014/main" xmlns="" id="{20218391-6AC5-4FE3-85DA-2D9C875238D9}"/>
              </a:ext>
            </a:extLst>
          </p:cNvPr>
          <p:cNvSpPr txBox="1"/>
          <p:nvPr/>
        </p:nvSpPr>
        <p:spPr>
          <a:xfrm>
            <a:off x="6019800" y="4924860"/>
            <a:ext cx="1524000" cy="338554"/>
          </a:xfrm>
          <a:prstGeom prst="rect">
            <a:avLst/>
          </a:prstGeom>
          <a:noFill/>
        </p:spPr>
        <p:txBody>
          <a:bodyPr wrap="square" rtlCol="0">
            <a:spAutoFit/>
          </a:bodyPr>
          <a:lstStyle/>
          <a:p>
            <a:r>
              <a:rPr lang="zh-TW" altLang="en-US" sz="1600" dirty="0">
                <a:highlight>
                  <a:srgbClr val="FFFF00"/>
                </a:highlight>
              </a:rPr>
              <a:t>供應鏈可見性</a:t>
            </a:r>
          </a:p>
        </p:txBody>
      </p:sp>
      <p:sp>
        <p:nvSpPr>
          <p:cNvPr id="10" name="文字方塊 9">
            <a:extLst>
              <a:ext uri="{FF2B5EF4-FFF2-40B4-BE49-F238E27FC236}">
                <a16:creationId xmlns:a16="http://schemas.microsoft.com/office/drawing/2014/main" xmlns="" id="{FD7C51F9-33CF-46CC-A71F-A1479D72B8D7}"/>
              </a:ext>
            </a:extLst>
          </p:cNvPr>
          <p:cNvSpPr txBox="1"/>
          <p:nvPr/>
        </p:nvSpPr>
        <p:spPr>
          <a:xfrm>
            <a:off x="3467100" y="4038600"/>
            <a:ext cx="1562100" cy="584775"/>
          </a:xfrm>
          <a:prstGeom prst="rect">
            <a:avLst/>
          </a:prstGeom>
          <a:noFill/>
        </p:spPr>
        <p:txBody>
          <a:bodyPr wrap="square" rtlCol="0">
            <a:spAutoFit/>
          </a:bodyPr>
          <a:lstStyle/>
          <a:p>
            <a:pPr algn="ctr"/>
            <a:r>
              <a:rPr lang="zh-TW" altLang="en-US" sz="1600" dirty="0">
                <a:highlight>
                  <a:srgbClr val="FFFF00"/>
                </a:highlight>
              </a:rPr>
              <a:t>合作商務</a:t>
            </a:r>
            <a:endParaRPr lang="en-US" altLang="zh-TW" sz="1600" dirty="0">
              <a:highlight>
                <a:srgbClr val="FFFF00"/>
              </a:highlight>
            </a:endParaRPr>
          </a:p>
          <a:p>
            <a:pPr algn="ctr"/>
            <a:r>
              <a:rPr lang="zh-TW" altLang="en-US" sz="1600" dirty="0">
                <a:highlight>
                  <a:srgbClr val="FFFF00"/>
                </a:highlight>
              </a:rPr>
              <a:t>私人產業網路</a:t>
            </a:r>
          </a:p>
        </p:txBody>
      </p:sp>
      <p:sp>
        <p:nvSpPr>
          <p:cNvPr id="11" name="文字方塊 10">
            <a:extLst>
              <a:ext uri="{FF2B5EF4-FFF2-40B4-BE49-F238E27FC236}">
                <a16:creationId xmlns:a16="http://schemas.microsoft.com/office/drawing/2014/main" xmlns="" id="{BDDA41C6-24F4-4F26-8423-22B3734D71C7}"/>
              </a:ext>
            </a:extLst>
          </p:cNvPr>
          <p:cNvSpPr txBox="1"/>
          <p:nvPr/>
        </p:nvSpPr>
        <p:spPr>
          <a:xfrm>
            <a:off x="6064250" y="1752600"/>
            <a:ext cx="1860550" cy="584775"/>
          </a:xfrm>
          <a:prstGeom prst="rect">
            <a:avLst/>
          </a:prstGeom>
          <a:noFill/>
        </p:spPr>
        <p:txBody>
          <a:bodyPr wrap="square" rtlCol="0">
            <a:spAutoFit/>
          </a:bodyPr>
          <a:lstStyle/>
          <a:p>
            <a:pPr algn="ctr"/>
            <a:r>
              <a:rPr lang="zh-TW" altLang="en-US" sz="1600" dirty="0">
                <a:highlight>
                  <a:srgbClr val="FFFF00"/>
                </a:highlight>
              </a:rPr>
              <a:t>預測、規劃和全產業協作資源的補貨</a:t>
            </a:r>
          </a:p>
        </p:txBody>
      </p:sp>
    </p:spTree>
    <p:extLst>
      <p:ext uri="{BB962C8B-B14F-4D97-AF65-F5344CB8AC3E}">
        <p14:creationId xmlns:p14="http://schemas.microsoft.com/office/powerpoint/2010/main" val="231739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Barriers</a:t>
            </a:r>
            <a:r>
              <a:rPr lang="zh-TW" altLang="en-US" dirty="0"/>
              <a:t> </a:t>
            </a:r>
            <a:r>
              <a:rPr lang="zh-TW" altLang="en-US" sz="1600" dirty="0">
                <a:highlight>
                  <a:srgbClr val="FFFF00"/>
                </a:highlight>
              </a:rPr>
              <a:t>執行障礙</a:t>
            </a:r>
            <a:endParaRPr lang="en-US" dirty="0">
              <a:highlight>
                <a:srgbClr val="FFFF00"/>
              </a:highlight>
            </a:endParaRPr>
          </a:p>
        </p:txBody>
      </p:sp>
      <p:sp>
        <p:nvSpPr>
          <p:cNvPr id="3" name="Content Placeholder 2"/>
          <p:cNvSpPr>
            <a:spLocks noGrp="1"/>
          </p:cNvSpPr>
          <p:nvPr>
            <p:ph idx="1"/>
          </p:nvPr>
        </p:nvSpPr>
        <p:spPr/>
        <p:txBody>
          <a:bodyPr/>
          <a:lstStyle/>
          <a:p>
            <a:r>
              <a:rPr lang="en-US" dirty="0"/>
              <a:t>Concerns about sharing of proprietary, sensitive data</a:t>
            </a:r>
            <a:r>
              <a:rPr lang="zh-TW" altLang="en-US" dirty="0"/>
              <a:t> </a:t>
            </a:r>
            <a:r>
              <a:rPr lang="zh-TW" altLang="en-US" sz="1600" dirty="0">
                <a:highlight>
                  <a:srgbClr val="FFFF00"/>
                </a:highlight>
              </a:rPr>
              <a:t>專注於共享專有的敏感數據</a:t>
            </a:r>
            <a:endParaRPr lang="en-US" sz="1600" dirty="0">
              <a:highlight>
                <a:srgbClr val="FFFF00"/>
              </a:highlight>
            </a:endParaRPr>
          </a:p>
          <a:p>
            <a:r>
              <a:rPr lang="en-US" dirty="0"/>
              <a:t>Integration of private industrial networks into existing ERP systems and EDI networks difficult, expensive</a:t>
            </a:r>
            <a:r>
              <a:rPr lang="zh-TW" altLang="en-US" dirty="0"/>
              <a:t> </a:t>
            </a:r>
            <a:r>
              <a:rPr lang="zh-TW" altLang="en-US" sz="1600" dirty="0">
                <a:highlight>
                  <a:srgbClr val="FFFF00"/>
                </a:highlight>
              </a:rPr>
              <a:t>將私人產業網絡整合到現有的</a:t>
            </a:r>
            <a:r>
              <a:rPr lang="en-US" altLang="zh-TW" sz="1600" dirty="0">
                <a:highlight>
                  <a:srgbClr val="FFFF00"/>
                </a:highlight>
              </a:rPr>
              <a:t>ERP</a:t>
            </a:r>
            <a:r>
              <a:rPr lang="zh-TW" altLang="en-US" sz="1600" dirty="0">
                <a:highlight>
                  <a:srgbClr val="FFFF00"/>
                </a:highlight>
              </a:rPr>
              <a:t>系統和</a:t>
            </a:r>
            <a:r>
              <a:rPr lang="en-US" altLang="zh-TW" sz="1600" dirty="0">
                <a:highlight>
                  <a:srgbClr val="FFFF00"/>
                </a:highlight>
              </a:rPr>
              <a:t>EDI</a:t>
            </a:r>
            <a:r>
              <a:rPr lang="zh-TW" altLang="en-US" sz="1600" dirty="0">
                <a:highlight>
                  <a:srgbClr val="FFFF00"/>
                </a:highlight>
              </a:rPr>
              <a:t>網路中</a:t>
            </a:r>
            <a:endParaRPr lang="en-US" sz="1600" dirty="0">
              <a:highlight>
                <a:srgbClr val="FFFF00"/>
              </a:highlight>
            </a:endParaRPr>
          </a:p>
          <a:p>
            <a:r>
              <a:rPr lang="en-US" dirty="0"/>
              <a:t>Requires change in mindset and behavior of employees and suppliers</a:t>
            </a:r>
            <a:r>
              <a:rPr lang="zh-TW" altLang="en-US" dirty="0"/>
              <a:t> </a:t>
            </a:r>
            <a:r>
              <a:rPr lang="zh-TW" altLang="en-US" sz="1600" dirty="0">
                <a:highlight>
                  <a:srgbClr val="FFFF00"/>
                </a:highlight>
              </a:rPr>
              <a:t>要求改變員工和供應商的觀念和行為</a:t>
            </a:r>
            <a:endParaRPr lang="en-US" sz="1600" dirty="0">
              <a:highlight>
                <a:srgbClr val="FFFF00"/>
              </a:highlight>
            </a:endParaRPr>
          </a:p>
          <a:p>
            <a:pPr lvl="1"/>
            <a:r>
              <a:rPr lang="en-US" dirty="0"/>
              <a:t>All participants lose some independence</a:t>
            </a:r>
            <a:r>
              <a:rPr lang="zh-TW" altLang="en-US" dirty="0"/>
              <a:t> </a:t>
            </a:r>
            <a:r>
              <a:rPr lang="zh-TW" altLang="en-US" sz="1600" dirty="0">
                <a:highlight>
                  <a:srgbClr val="FFFF00"/>
                </a:highlight>
              </a:rPr>
              <a:t>所有參與者失去了一些獨立性</a:t>
            </a:r>
            <a:endParaRPr lang="en-US" sz="1600" dirty="0">
              <a:highlight>
                <a:srgbClr val="FFFF00"/>
              </a:highlight>
            </a:endParaRPr>
          </a:p>
        </p:txBody>
      </p:sp>
    </p:spTree>
    <p:extLst>
      <p:ext uri="{BB962C8B-B14F-4D97-AF65-F5344CB8AC3E}">
        <p14:creationId xmlns:p14="http://schemas.microsoft.com/office/powerpoint/2010/main" val="3274257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Definitions</a:t>
            </a:r>
          </a:p>
        </p:txBody>
      </p:sp>
      <p:sp>
        <p:nvSpPr>
          <p:cNvPr id="3" name="Content Placeholder 2"/>
          <p:cNvSpPr>
            <a:spLocks noGrp="1"/>
          </p:cNvSpPr>
          <p:nvPr>
            <p:ph idx="1"/>
          </p:nvPr>
        </p:nvSpPr>
        <p:spPr/>
        <p:txBody>
          <a:bodyPr/>
          <a:lstStyle/>
          <a:p>
            <a:r>
              <a:rPr lang="en-US" dirty="0"/>
              <a:t>B2B commerce: </a:t>
            </a:r>
          </a:p>
          <a:p>
            <a:pPr lvl="1"/>
            <a:r>
              <a:rPr lang="en-US" dirty="0"/>
              <a:t>All types of computer-enabled inter-firm trade</a:t>
            </a:r>
          </a:p>
          <a:p>
            <a:pPr lvl="1"/>
            <a:r>
              <a:rPr lang="en-US" dirty="0"/>
              <a:t>Before Internet, B2B transactions called trade or procurement process</a:t>
            </a:r>
          </a:p>
          <a:p>
            <a:r>
              <a:rPr lang="en-US" dirty="0"/>
              <a:t>B2B e-commerce: </a:t>
            </a:r>
          </a:p>
          <a:p>
            <a:pPr lvl="1"/>
            <a:r>
              <a:rPr lang="en-US" dirty="0"/>
              <a:t>The portion of B2B commerce enabled by the Internet</a:t>
            </a:r>
          </a:p>
          <a:p>
            <a:r>
              <a:rPr lang="en-US" dirty="0"/>
              <a:t>Supply chains</a:t>
            </a:r>
          </a:p>
          <a:p>
            <a:pPr lvl="1"/>
            <a:r>
              <a:rPr lang="en-US" dirty="0"/>
              <a:t>Organizations, people, business processes, technology, information required to produce products efficiently</a:t>
            </a:r>
          </a:p>
          <a:p>
            <a:pPr lvl="1"/>
            <a:r>
              <a:rPr lang="en-US" dirty="0"/>
              <a:t>Often global</a:t>
            </a:r>
          </a:p>
        </p:txBody>
      </p:sp>
      <p:sp>
        <p:nvSpPr>
          <p:cNvPr id="4" name="文字方塊 3">
            <a:extLst>
              <a:ext uri="{FF2B5EF4-FFF2-40B4-BE49-F238E27FC236}">
                <a16:creationId xmlns:a16="http://schemas.microsoft.com/office/drawing/2014/main" xmlns="" id="{FA775401-07D6-41CC-AE40-B53FBB1D0604}"/>
              </a:ext>
            </a:extLst>
          </p:cNvPr>
          <p:cNvSpPr txBox="1"/>
          <p:nvPr/>
        </p:nvSpPr>
        <p:spPr>
          <a:xfrm>
            <a:off x="3733800" y="859481"/>
            <a:ext cx="1210588" cy="400110"/>
          </a:xfrm>
          <a:prstGeom prst="rect">
            <a:avLst/>
          </a:prstGeom>
          <a:noFill/>
        </p:spPr>
        <p:txBody>
          <a:bodyPr wrap="none" rtlCol="0">
            <a:spAutoFit/>
          </a:bodyPr>
          <a:lstStyle/>
          <a:p>
            <a:r>
              <a:rPr lang="zh-TW" altLang="en-US" sz="2000" dirty="0">
                <a:highlight>
                  <a:srgbClr val="FFFF00"/>
                </a:highlight>
              </a:rPr>
              <a:t>基本定義</a:t>
            </a:r>
          </a:p>
        </p:txBody>
      </p:sp>
      <p:sp>
        <p:nvSpPr>
          <p:cNvPr id="5" name="文字方塊 4">
            <a:extLst>
              <a:ext uri="{FF2B5EF4-FFF2-40B4-BE49-F238E27FC236}">
                <a16:creationId xmlns:a16="http://schemas.microsoft.com/office/drawing/2014/main" xmlns="" id="{E1419849-B99B-417B-9BA4-EEC56A468A7F}"/>
              </a:ext>
            </a:extLst>
          </p:cNvPr>
          <p:cNvSpPr txBox="1"/>
          <p:nvPr/>
        </p:nvSpPr>
        <p:spPr>
          <a:xfrm>
            <a:off x="3385457" y="1676400"/>
            <a:ext cx="981359" cy="338554"/>
          </a:xfrm>
          <a:prstGeom prst="rect">
            <a:avLst/>
          </a:prstGeom>
          <a:noFill/>
        </p:spPr>
        <p:txBody>
          <a:bodyPr wrap="none" rtlCol="0">
            <a:spAutoFit/>
          </a:bodyPr>
          <a:lstStyle/>
          <a:p>
            <a:r>
              <a:rPr lang="en-US" altLang="zh-TW" sz="1600" dirty="0">
                <a:highlight>
                  <a:srgbClr val="FFFF00"/>
                </a:highlight>
              </a:rPr>
              <a:t>B2B</a:t>
            </a:r>
            <a:r>
              <a:rPr lang="zh-TW" altLang="en-US" sz="1600" dirty="0">
                <a:highlight>
                  <a:srgbClr val="FFFF00"/>
                </a:highlight>
              </a:rPr>
              <a:t>商務</a:t>
            </a:r>
          </a:p>
        </p:txBody>
      </p:sp>
      <p:sp>
        <p:nvSpPr>
          <p:cNvPr id="6" name="矩形 5">
            <a:extLst>
              <a:ext uri="{FF2B5EF4-FFF2-40B4-BE49-F238E27FC236}">
                <a16:creationId xmlns:a16="http://schemas.microsoft.com/office/drawing/2014/main" xmlns="" id="{408F1F53-C513-446D-84FA-514518B550FC}"/>
              </a:ext>
            </a:extLst>
          </p:cNvPr>
          <p:cNvSpPr/>
          <p:nvPr/>
        </p:nvSpPr>
        <p:spPr>
          <a:xfrm>
            <a:off x="6291330" y="1929548"/>
            <a:ext cx="2272047" cy="584775"/>
          </a:xfrm>
          <a:prstGeom prst="rect">
            <a:avLst/>
          </a:prstGeom>
        </p:spPr>
        <p:txBody>
          <a:bodyPr wrap="square">
            <a:spAutoFit/>
          </a:bodyPr>
          <a:lstStyle/>
          <a:p>
            <a:r>
              <a:rPr lang="zh-TW" altLang="en-US" sz="1600" dirty="0">
                <a:highlight>
                  <a:srgbClr val="FFFF00"/>
                </a:highlight>
              </a:rPr>
              <a:t>使所有類型的電腦能夠企業間貿易</a:t>
            </a:r>
          </a:p>
        </p:txBody>
      </p:sp>
      <p:sp>
        <p:nvSpPr>
          <p:cNvPr id="7" name="矩形 6">
            <a:extLst>
              <a:ext uri="{FF2B5EF4-FFF2-40B4-BE49-F238E27FC236}">
                <a16:creationId xmlns:a16="http://schemas.microsoft.com/office/drawing/2014/main" xmlns="" id="{39D7B06F-7868-4B22-932F-8C6AD2F13D8D}"/>
              </a:ext>
            </a:extLst>
          </p:cNvPr>
          <p:cNvSpPr/>
          <p:nvPr/>
        </p:nvSpPr>
        <p:spPr>
          <a:xfrm>
            <a:off x="4089043" y="2814588"/>
            <a:ext cx="4876800" cy="338554"/>
          </a:xfrm>
          <a:prstGeom prst="rect">
            <a:avLst/>
          </a:prstGeom>
        </p:spPr>
        <p:txBody>
          <a:bodyPr wrap="square">
            <a:spAutoFit/>
          </a:bodyPr>
          <a:lstStyle/>
          <a:p>
            <a:r>
              <a:rPr lang="zh-TW" altLang="en-US" sz="1600" dirty="0">
                <a:highlight>
                  <a:srgbClr val="FFFF00"/>
                </a:highlight>
              </a:rPr>
              <a:t>在互聯網之前，</a:t>
            </a:r>
            <a:r>
              <a:rPr lang="en-US" altLang="zh-TW" sz="1600" dirty="0">
                <a:highlight>
                  <a:srgbClr val="FFFF00"/>
                </a:highlight>
              </a:rPr>
              <a:t>B2B</a:t>
            </a:r>
            <a:r>
              <a:rPr lang="zh-TW" altLang="en-US" sz="1600" dirty="0">
                <a:highlight>
                  <a:srgbClr val="FFFF00"/>
                </a:highlight>
              </a:rPr>
              <a:t>交易稱為交易或採購過程</a:t>
            </a:r>
          </a:p>
        </p:txBody>
      </p:sp>
      <p:sp>
        <p:nvSpPr>
          <p:cNvPr id="8" name="矩形 7">
            <a:extLst>
              <a:ext uri="{FF2B5EF4-FFF2-40B4-BE49-F238E27FC236}">
                <a16:creationId xmlns:a16="http://schemas.microsoft.com/office/drawing/2014/main" xmlns="" id="{ECC40B76-5009-4F5C-8A91-502BC58EFD18}"/>
              </a:ext>
            </a:extLst>
          </p:cNvPr>
          <p:cNvSpPr/>
          <p:nvPr/>
        </p:nvSpPr>
        <p:spPr>
          <a:xfrm>
            <a:off x="3657600" y="3387353"/>
            <a:ext cx="4876800" cy="338554"/>
          </a:xfrm>
          <a:prstGeom prst="rect">
            <a:avLst/>
          </a:prstGeom>
        </p:spPr>
        <p:txBody>
          <a:bodyPr wrap="square">
            <a:spAutoFit/>
          </a:bodyPr>
          <a:lstStyle/>
          <a:p>
            <a:r>
              <a:rPr lang="en-US" altLang="zh-TW" sz="1600" dirty="0">
                <a:highlight>
                  <a:srgbClr val="FFFF00"/>
                </a:highlight>
              </a:rPr>
              <a:t>B2B</a:t>
            </a:r>
            <a:r>
              <a:rPr lang="zh-TW" altLang="en-US" sz="1600" dirty="0">
                <a:highlight>
                  <a:srgbClr val="FFFF00"/>
                </a:highlight>
              </a:rPr>
              <a:t>電子商務</a:t>
            </a:r>
          </a:p>
        </p:txBody>
      </p:sp>
      <p:sp>
        <p:nvSpPr>
          <p:cNvPr id="9" name="矩形 8">
            <a:extLst>
              <a:ext uri="{FF2B5EF4-FFF2-40B4-BE49-F238E27FC236}">
                <a16:creationId xmlns:a16="http://schemas.microsoft.com/office/drawing/2014/main" xmlns="" id="{ED0BFE89-272A-4AE1-87AD-227543799D2B}"/>
              </a:ext>
            </a:extLst>
          </p:cNvPr>
          <p:cNvSpPr/>
          <p:nvPr/>
        </p:nvSpPr>
        <p:spPr>
          <a:xfrm>
            <a:off x="5393028" y="4063479"/>
            <a:ext cx="3124200" cy="338554"/>
          </a:xfrm>
          <a:prstGeom prst="rect">
            <a:avLst/>
          </a:prstGeom>
        </p:spPr>
        <p:txBody>
          <a:bodyPr wrap="square">
            <a:spAutoFit/>
          </a:bodyPr>
          <a:lstStyle/>
          <a:p>
            <a:r>
              <a:rPr lang="zh-TW" altLang="en-US" sz="1600" dirty="0">
                <a:highlight>
                  <a:srgbClr val="FFFF00"/>
                </a:highlight>
              </a:rPr>
              <a:t>使</a:t>
            </a:r>
            <a:r>
              <a:rPr lang="en-US" altLang="zh-TW" sz="1600" dirty="0">
                <a:highlight>
                  <a:srgbClr val="FFFF00"/>
                </a:highlight>
              </a:rPr>
              <a:t>B2B</a:t>
            </a:r>
            <a:r>
              <a:rPr lang="zh-TW" altLang="en-US" sz="1600" dirty="0">
                <a:highlight>
                  <a:srgbClr val="FFFF00"/>
                </a:highlight>
              </a:rPr>
              <a:t>商務的部分能夠用互聯網</a:t>
            </a:r>
          </a:p>
        </p:txBody>
      </p:sp>
      <p:sp>
        <p:nvSpPr>
          <p:cNvPr id="10" name="矩形 9">
            <a:extLst>
              <a:ext uri="{FF2B5EF4-FFF2-40B4-BE49-F238E27FC236}">
                <a16:creationId xmlns:a16="http://schemas.microsoft.com/office/drawing/2014/main" xmlns="" id="{360111E3-5C8C-47D3-B166-09B779E34DE4}"/>
              </a:ext>
            </a:extLst>
          </p:cNvPr>
          <p:cNvSpPr/>
          <p:nvPr/>
        </p:nvSpPr>
        <p:spPr>
          <a:xfrm>
            <a:off x="2971800" y="4342803"/>
            <a:ext cx="4876800" cy="338554"/>
          </a:xfrm>
          <a:prstGeom prst="rect">
            <a:avLst/>
          </a:prstGeom>
        </p:spPr>
        <p:txBody>
          <a:bodyPr wrap="square">
            <a:spAutoFit/>
          </a:bodyPr>
          <a:lstStyle/>
          <a:p>
            <a:r>
              <a:rPr lang="zh-TW" altLang="en-US" sz="1600" dirty="0">
                <a:highlight>
                  <a:srgbClr val="FFFF00"/>
                </a:highlight>
              </a:rPr>
              <a:t>供應鏈</a:t>
            </a:r>
          </a:p>
        </p:txBody>
      </p:sp>
      <p:sp>
        <p:nvSpPr>
          <p:cNvPr id="11" name="矩形 10">
            <a:extLst>
              <a:ext uri="{FF2B5EF4-FFF2-40B4-BE49-F238E27FC236}">
                <a16:creationId xmlns:a16="http://schemas.microsoft.com/office/drawing/2014/main" xmlns="" id="{C1F5CCC4-AECB-4F73-B7A6-EFB7751A223F}"/>
              </a:ext>
            </a:extLst>
          </p:cNvPr>
          <p:cNvSpPr/>
          <p:nvPr/>
        </p:nvSpPr>
        <p:spPr>
          <a:xfrm>
            <a:off x="5910330" y="5405290"/>
            <a:ext cx="3055513" cy="584775"/>
          </a:xfrm>
          <a:prstGeom prst="rect">
            <a:avLst/>
          </a:prstGeom>
        </p:spPr>
        <p:txBody>
          <a:bodyPr wrap="square">
            <a:spAutoFit/>
          </a:bodyPr>
          <a:lstStyle/>
          <a:p>
            <a:r>
              <a:rPr lang="zh-TW" altLang="en-US" sz="1600" dirty="0">
                <a:highlight>
                  <a:srgbClr val="FFFF00"/>
                </a:highlight>
              </a:rPr>
              <a:t>高效生產產品所需要的組織，人員，業務流程，技術和信息</a:t>
            </a:r>
          </a:p>
        </p:txBody>
      </p:sp>
      <p:sp>
        <p:nvSpPr>
          <p:cNvPr id="12" name="矩形 11">
            <a:extLst>
              <a:ext uri="{FF2B5EF4-FFF2-40B4-BE49-F238E27FC236}">
                <a16:creationId xmlns:a16="http://schemas.microsoft.com/office/drawing/2014/main" xmlns="" id="{A191D5D5-E3C8-4AC5-B7AB-7D4ECC8A0DA8}"/>
              </a:ext>
            </a:extLst>
          </p:cNvPr>
          <p:cNvSpPr/>
          <p:nvPr/>
        </p:nvSpPr>
        <p:spPr>
          <a:xfrm>
            <a:off x="2597777" y="5513008"/>
            <a:ext cx="4876800" cy="338554"/>
          </a:xfrm>
          <a:prstGeom prst="rect">
            <a:avLst/>
          </a:prstGeom>
        </p:spPr>
        <p:txBody>
          <a:bodyPr wrap="square">
            <a:spAutoFit/>
          </a:bodyPr>
          <a:lstStyle/>
          <a:p>
            <a:r>
              <a:rPr lang="zh-TW" altLang="en-US" sz="1600" dirty="0">
                <a:highlight>
                  <a:srgbClr val="FFFF00"/>
                </a:highlight>
              </a:rPr>
              <a:t>通常是全球性的</a:t>
            </a:r>
          </a:p>
        </p:txBody>
      </p:sp>
    </p:spTree>
    <p:extLst>
      <p:ext uri="{BB962C8B-B14F-4D97-AF65-F5344CB8AC3E}">
        <p14:creationId xmlns:p14="http://schemas.microsoft.com/office/powerpoint/2010/main" val="203065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Evolution of B2B Commerce</a:t>
            </a:r>
          </a:p>
        </p:txBody>
      </p:sp>
      <p:sp>
        <p:nvSpPr>
          <p:cNvPr id="3" name="Content Placeholder 2"/>
          <p:cNvSpPr>
            <a:spLocks noGrp="1"/>
          </p:cNvSpPr>
          <p:nvPr>
            <p:ph idx="1"/>
          </p:nvPr>
        </p:nvSpPr>
        <p:spPr/>
        <p:txBody>
          <a:bodyPr/>
          <a:lstStyle/>
          <a:p>
            <a:r>
              <a:rPr lang="en-US" dirty="0"/>
              <a:t>Automated order-entry systems</a:t>
            </a:r>
          </a:p>
          <a:p>
            <a:pPr lvl="1"/>
            <a:r>
              <a:rPr lang="en-US" dirty="0"/>
              <a:t>Seller-side solution</a:t>
            </a:r>
          </a:p>
          <a:p>
            <a:r>
              <a:rPr lang="en-US" dirty="0"/>
              <a:t>Electronic data interchange (EDI)</a:t>
            </a:r>
          </a:p>
          <a:p>
            <a:pPr lvl="1"/>
            <a:r>
              <a:rPr lang="en-US" dirty="0"/>
              <a:t>Buyer-side solution</a:t>
            </a:r>
          </a:p>
          <a:p>
            <a:pPr lvl="1"/>
            <a:r>
              <a:rPr lang="en-US" dirty="0"/>
              <a:t>Hub-and-spoke system</a:t>
            </a:r>
          </a:p>
          <a:p>
            <a:pPr lvl="1"/>
            <a:r>
              <a:rPr lang="en-US" dirty="0"/>
              <a:t>Serve vertical markets</a:t>
            </a:r>
          </a:p>
          <a:p>
            <a:r>
              <a:rPr lang="en-US" dirty="0"/>
              <a:t>B2B e-commerce websites</a:t>
            </a:r>
          </a:p>
          <a:p>
            <a:r>
              <a:rPr lang="en-US" dirty="0"/>
              <a:t>Net marketplaces</a:t>
            </a:r>
          </a:p>
          <a:p>
            <a:r>
              <a:rPr lang="en-US" dirty="0"/>
              <a:t>Private industrial networks</a:t>
            </a:r>
          </a:p>
        </p:txBody>
      </p:sp>
      <p:sp>
        <p:nvSpPr>
          <p:cNvPr id="4" name="文字方塊 3">
            <a:extLst>
              <a:ext uri="{FF2B5EF4-FFF2-40B4-BE49-F238E27FC236}">
                <a16:creationId xmlns:a16="http://schemas.microsoft.com/office/drawing/2014/main" xmlns="" id="{96B20028-0144-49E0-A6C1-9D0177755E5A}"/>
              </a:ext>
            </a:extLst>
          </p:cNvPr>
          <p:cNvSpPr txBox="1"/>
          <p:nvPr/>
        </p:nvSpPr>
        <p:spPr>
          <a:xfrm>
            <a:off x="6727582" y="856261"/>
            <a:ext cx="1952779" cy="400110"/>
          </a:xfrm>
          <a:prstGeom prst="rect">
            <a:avLst/>
          </a:prstGeom>
          <a:noFill/>
        </p:spPr>
        <p:txBody>
          <a:bodyPr wrap="none" rtlCol="0">
            <a:spAutoFit/>
          </a:bodyPr>
          <a:lstStyle/>
          <a:p>
            <a:r>
              <a:rPr lang="en-US" altLang="zh-TW" sz="2000" dirty="0">
                <a:highlight>
                  <a:srgbClr val="FFFF00"/>
                </a:highlight>
              </a:rPr>
              <a:t>B2B</a:t>
            </a:r>
            <a:r>
              <a:rPr lang="zh-TW" altLang="en-US" sz="2000" dirty="0">
                <a:highlight>
                  <a:srgbClr val="FFFF00"/>
                </a:highlight>
              </a:rPr>
              <a:t>商務的演變</a:t>
            </a:r>
          </a:p>
        </p:txBody>
      </p:sp>
      <p:sp>
        <p:nvSpPr>
          <p:cNvPr id="5" name="文字方塊 4">
            <a:extLst>
              <a:ext uri="{FF2B5EF4-FFF2-40B4-BE49-F238E27FC236}">
                <a16:creationId xmlns:a16="http://schemas.microsoft.com/office/drawing/2014/main" xmlns="" id="{302C975D-EB8C-4A30-95BC-168BB372FE6E}"/>
              </a:ext>
            </a:extLst>
          </p:cNvPr>
          <p:cNvSpPr txBox="1"/>
          <p:nvPr/>
        </p:nvSpPr>
        <p:spPr>
          <a:xfrm>
            <a:off x="5814511" y="1665993"/>
            <a:ext cx="1826141" cy="338554"/>
          </a:xfrm>
          <a:prstGeom prst="rect">
            <a:avLst/>
          </a:prstGeom>
          <a:noFill/>
        </p:spPr>
        <p:txBody>
          <a:bodyPr wrap="none" rtlCol="0">
            <a:spAutoFit/>
          </a:bodyPr>
          <a:lstStyle/>
          <a:p>
            <a:r>
              <a:rPr lang="zh-TW" altLang="en-US" sz="1600" dirty="0">
                <a:highlight>
                  <a:srgbClr val="FFFF00"/>
                </a:highlight>
              </a:rPr>
              <a:t>自動訂單輸入系統</a:t>
            </a:r>
          </a:p>
        </p:txBody>
      </p:sp>
      <p:sp>
        <p:nvSpPr>
          <p:cNvPr id="6" name="文字方塊 5">
            <a:extLst>
              <a:ext uri="{FF2B5EF4-FFF2-40B4-BE49-F238E27FC236}">
                <a16:creationId xmlns:a16="http://schemas.microsoft.com/office/drawing/2014/main" xmlns="" id="{487E497E-1C97-4946-BDB7-415AD62257A6}"/>
              </a:ext>
            </a:extLst>
          </p:cNvPr>
          <p:cNvSpPr txBox="1"/>
          <p:nvPr/>
        </p:nvSpPr>
        <p:spPr>
          <a:xfrm>
            <a:off x="3361412" y="2133600"/>
            <a:ext cx="1415772" cy="338554"/>
          </a:xfrm>
          <a:prstGeom prst="rect">
            <a:avLst/>
          </a:prstGeom>
          <a:noFill/>
        </p:spPr>
        <p:txBody>
          <a:bodyPr wrap="none" rtlCol="0">
            <a:spAutoFit/>
          </a:bodyPr>
          <a:lstStyle/>
          <a:p>
            <a:r>
              <a:rPr lang="zh-TW" altLang="en-US" sz="1600" dirty="0">
                <a:highlight>
                  <a:srgbClr val="FFFF00"/>
                </a:highlight>
              </a:rPr>
              <a:t>賣方解決方案</a:t>
            </a:r>
          </a:p>
        </p:txBody>
      </p:sp>
      <p:sp>
        <p:nvSpPr>
          <p:cNvPr id="7" name="文字方塊 6">
            <a:extLst>
              <a:ext uri="{FF2B5EF4-FFF2-40B4-BE49-F238E27FC236}">
                <a16:creationId xmlns:a16="http://schemas.microsoft.com/office/drawing/2014/main" xmlns="" id="{8F4656A9-FB5A-468F-8D10-D2F1B4C24457}"/>
              </a:ext>
            </a:extLst>
          </p:cNvPr>
          <p:cNvSpPr txBox="1"/>
          <p:nvPr/>
        </p:nvSpPr>
        <p:spPr>
          <a:xfrm>
            <a:off x="6055904" y="2673176"/>
            <a:ext cx="2167581" cy="338554"/>
          </a:xfrm>
          <a:prstGeom prst="rect">
            <a:avLst/>
          </a:prstGeom>
          <a:noFill/>
        </p:spPr>
        <p:txBody>
          <a:bodyPr wrap="none" rtlCol="0">
            <a:spAutoFit/>
          </a:bodyPr>
          <a:lstStyle/>
          <a:p>
            <a:r>
              <a:rPr lang="zh-TW" altLang="en-US" sz="1600" dirty="0">
                <a:highlight>
                  <a:srgbClr val="FFFF00"/>
                </a:highlight>
              </a:rPr>
              <a:t>電子數據交換（</a:t>
            </a:r>
            <a:r>
              <a:rPr lang="en-US" altLang="zh-TW" sz="1600" dirty="0">
                <a:highlight>
                  <a:srgbClr val="FFFF00"/>
                </a:highlight>
              </a:rPr>
              <a:t>EDI</a:t>
            </a:r>
            <a:r>
              <a:rPr lang="zh-TW" altLang="en-US" sz="1600" dirty="0">
                <a:highlight>
                  <a:srgbClr val="FFFF00"/>
                </a:highlight>
              </a:rPr>
              <a:t>）</a:t>
            </a:r>
          </a:p>
        </p:txBody>
      </p:sp>
      <p:sp>
        <p:nvSpPr>
          <p:cNvPr id="8" name="文字方塊 7">
            <a:extLst>
              <a:ext uri="{FF2B5EF4-FFF2-40B4-BE49-F238E27FC236}">
                <a16:creationId xmlns:a16="http://schemas.microsoft.com/office/drawing/2014/main" xmlns="" id="{77597616-49EB-4FF2-9E81-E8A9144A4382}"/>
              </a:ext>
            </a:extLst>
          </p:cNvPr>
          <p:cNvSpPr txBox="1"/>
          <p:nvPr/>
        </p:nvSpPr>
        <p:spPr>
          <a:xfrm>
            <a:off x="3445294" y="3090446"/>
            <a:ext cx="1415772" cy="338554"/>
          </a:xfrm>
          <a:prstGeom prst="rect">
            <a:avLst/>
          </a:prstGeom>
          <a:noFill/>
        </p:spPr>
        <p:txBody>
          <a:bodyPr wrap="none" rtlCol="0">
            <a:spAutoFit/>
          </a:bodyPr>
          <a:lstStyle/>
          <a:p>
            <a:r>
              <a:rPr lang="zh-TW" altLang="en-US" sz="1600" dirty="0">
                <a:highlight>
                  <a:srgbClr val="FFFF00"/>
                </a:highlight>
              </a:rPr>
              <a:t>買方解決方案</a:t>
            </a:r>
          </a:p>
        </p:txBody>
      </p:sp>
      <p:sp>
        <p:nvSpPr>
          <p:cNvPr id="9" name="文字方塊 8">
            <a:extLst>
              <a:ext uri="{FF2B5EF4-FFF2-40B4-BE49-F238E27FC236}">
                <a16:creationId xmlns:a16="http://schemas.microsoft.com/office/drawing/2014/main" xmlns="" id="{469855C1-DBB4-49C4-A07F-6F0B085FD78B}"/>
              </a:ext>
            </a:extLst>
          </p:cNvPr>
          <p:cNvSpPr txBox="1"/>
          <p:nvPr/>
        </p:nvSpPr>
        <p:spPr>
          <a:xfrm>
            <a:off x="3966706" y="3471446"/>
            <a:ext cx="1210588" cy="338554"/>
          </a:xfrm>
          <a:prstGeom prst="rect">
            <a:avLst/>
          </a:prstGeom>
          <a:noFill/>
        </p:spPr>
        <p:txBody>
          <a:bodyPr wrap="none" rtlCol="0">
            <a:spAutoFit/>
          </a:bodyPr>
          <a:lstStyle/>
          <a:p>
            <a:r>
              <a:rPr lang="zh-TW" altLang="en-US" sz="1600" dirty="0">
                <a:highlight>
                  <a:srgbClr val="FFFF00"/>
                </a:highlight>
              </a:rPr>
              <a:t>軸輻式系統</a:t>
            </a:r>
            <a:endParaRPr lang="zh-TW" altLang="en-US" sz="1400" dirty="0">
              <a:highlight>
                <a:srgbClr val="FFFF00"/>
              </a:highlight>
            </a:endParaRPr>
          </a:p>
        </p:txBody>
      </p:sp>
      <p:sp>
        <p:nvSpPr>
          <p:cNvPr id="10" name="文字方塊 9">
            <a:extLst>
              <a:ext uri="{FF2B5EF4-FFF2-40B4-BE49-F238E27FC236}">
                <a16:creationId xmlns:a16="http://schemas.microsoft.com/office/drawing/2014/main" xmlns="" id="{FFD4E892-E98C-4BE6-B124-36BACDF0A674}"/>
              </a:ext>
            </a:extLst>
          </p:cNvPr>
          <p:cNvSpPr txBox="1"/>
          <p:nvPr/>
        </p:nvSpPr>
        <p:spPr>
          <a:xfrm>
            <a:off x="3761522" y="3889131"/>
            <a:ext cx="1415772" cy="338554"/>
          </a:xfrm>
          <a:prstGeom prst="rect">
            <a:avLst/>
          </a:prstGeom>
          <a:noFill/>
        </p:spPr>
        <p:txBody>
          <a:bodyPr wrap="none" rtlCol="0">
            <a:spAutoFit/>
          </a:bodyPr>
          <a:lstStyle/>
          <a:p>
            <a:r>
              <a:rPr lang="zh-TW" altLang="en-US" sz="1600" dirty="0">
                <a:highlight>
                  <a:srgbClr val="FFFF00"/>
                </a:highlight>
              </a:rPr>
              <a:t>服務垂直市場</a:t>
            </a:r>
          </a:p>
        </p:txBody>
      </p:sp>
      <p:sp>
        <p:nvSpPr>
          <p:cNvPr id="11" name="文字方塊 10">
            <a:extLst>
              <a:ext uri="{FF2B5EF4-FFF2-40B4-BE49-F238E27FC236}">
                <a16:creationId xmlns:a16="http://schemas.microsoft.com/office/drawing/2014/main" xmlns="" id="{BD1546E5-D405-435D-89D0-66C2C998BFD1}"/>
              </a:ext>
            </a:extLst>
          </p:cNvPr>
          <p:cNvSpPr txBox="1"/>
          <p:nvPr/>
        </p:nvSpPr>
        <p:spPr>
          <a:xfrm>
            <a:off x="5001790" y="4443009"/>
            <a:ext cx="1802096" cy="338554"/>
          </a:xfrm>
          <a:prstGeom prst="rect">
            <a:avLst/>
          </a:prstGeom>
          <a:noFill/>
        </p:spPr>
        <p:txBody>
          <a:bodyPr wrap="none" rtlCol="0">
            <a:spAutoFit/>
          </a:bodyPr>
          <a:lstStyle/>
          <a:p>
            <a:r>
              <a:rPr lang="en-US" altLang="zh-TW" sz="1600" dirty="0">
                <a:highlight>
                  <a:srgbClr val="FFFF00"/>
                </a:highlight>
              </a:rPr>
              <a:t>B2B</a:t>
            </a:r>
            <a:r>
              <a:rPr lang="zh-TW" altLang="en-US" sz="1600" dirty="0">
                <a:highlight>
                  <a:srgbClr val="FFFF00"/>
                </a:highlight>
              </a:rPr>
              <a:t>電子商務網站</a:t>
            </a:r>
          </a:p>
        </p:txBody>
      </p:sp>
      <p:sp>
        <p:nvSpPr>
          <p:cNvPr id="12" name="文字方塊 11">
            <a:extLst>
              <a:ext uri="{FF2B5EF4-FFF2-40B4-BE49-F238E27FC236}">
                <a16:creationId xmlns:a16="http://schemas.microsoft.com/office/drawing/2014/main" xmlns="" id="{367A2FC1-4B82-4522-AD19-BAD46DAB7F76}"/>
              </a:ext>
            </a:extLst>
          </p:cNvPr>
          <p:cNvSpPr txBox="1"/>
          <p:nvPr/>
        </p:nvSpPr>
        <p:spPr>
          <a:xfrm>
            <a:off x="3566597" y="5088523"/>
            <a:ext cx="1005403" cy="338554"/>
          </a:xfrm>
          <a:prstGeom prst="rect">
            <a:avLst/>
          </a:prstGeom>
          <a:noFill/>
        </p:spPr>
        <p:txBody>
          <a:bodyPr wrap="none" rtlCol="0">
            <a:spAutoFit/>
          </a:bodyPr>
          <a:lstStyle/>
          <a:p>
            <a:r>
              <a:rPr lang="zh-TW" altLang="en-US" sz="1600" dirty="0">
                <a:highlight>
                  <a:srgbClr val="FFFF00"/>
                </a:highlight>
              </a:rPr>
              <a:t>網絡市場</a:t>
            </a:r>
          </a:p>
        </p:txBody>
      </p:sp>
      <p:sp>
        <p:nvSpPr>
          <p:cNvPr id="13" name="文字方塊 12">
            <a:extLst>
              <a:ext uri="{FF2B5EF4-FFF2-40B4-BE49-F238E27FC236}">
                <a16:creationId xmlns:a16="http://schemas.microsoft.com/office/drawing/2014/main" xmlns="" id="{CD027763-C2BB-4720-B6D6-94FB1CE5F2E8}"/>
              </a:ext>
            </a:extLst>
          </p:cNvPr>
          <p:cNvSpPr txBox="1"/>
          <p:nvPr/>
        </p:nvSpPr>
        <p:spPr>
          <a:xfrm>
            <a:off x="4953000" y="5669613"/>
            <a:ext cx="1415772" cy="338554"/>
          </a:xfrm>
          <a:prstGeom prst="rect">
            <a:avLst/>
          </a:prstGeom>
          <a:noFill/>
        </p:spPr>
        <p:txBody>
          <a:bodyPr wrap="none" rtlCol="0">
            <a:spAutoFit/>
          </a:bodyPr>
          <a:lstStyle/>
          <a:p>
            <a:r>
              <a:rPr lang="zh-TW" altLang="en-US" sz="1600" dirty="0">
                <a:highlight>
                  <a:srgbClr val="FFFF00"/>
                </a:highlight>
              </a:rPr>
              <a:t>私人產業網絡</a:t>
            </a:r>
          </a:p>
        </p:txBody>
      </p:sp>
    </p:spTree>
    <p:extLst>
      <p:ext uri="{BB962C8B-B14F-4D97-AF65-F5344CB8AC3E}">
        <p14:creationId xmlns:p14="http://schemas.microsoft.com/office/powerpoint/2010/main" val="174171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12.1: </a:t>
            </a:r>
            <a:r>
              <a:rPr lang="en-US" sz="3600" dirty="0"/>
              <a:t>Evolution of the Use of </a:t>
            </a:r>
            <a:br>
              <a:rPr lang="en-US" sz="3600" dirty="0"/>
            </a:br>
            <a:r>
              <a:rPr lang="en-US" sz="3600" dirty="0"/>
              <a:t>Technology Platforms in B2B Commerce</a:t>
            </a:r>
            <a:endParaRPr lang="en-US" dirty="0"/>
          </a:p>
        </p:txBody>
      </p:sp>
      <p:sp>
        <p:nvSpPr>
          <p:cNvPr id="6" name="Text Placeholder 5"/>
          <p:cNvSpPr>
            <a:spLocks noGrp="1"/>
          </p:cNvSpPr>
          <p:nvPr>
            <p:ph type="body" sz="quarter" idx="13"/>
          </p:nvPr>
        </p:nvSpPr>
        <p:spPr>
          <a:xfrm>
            <a:off x="431041" y="5335532"/>
            <a:ext cx="8229600" cy="916856"/>
          </a:xfrm>
        </p:spPr>
        <p:txBody>
          <a:bodyPr/>
          <a:lstStyle/>
          <a:p>
            <a:endParaRPr lang="en-US" dirty="0"/>
          </a:p>
        </p:txBody>
      </p:sp>
      <p:pic>
        <p:nvPicPr>
          <p:cNvPr id="8" name="Picture 7" descr="Figure 12.1 illustrates the different stages of the use of technology platforms in B2B commerce."/>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52600" y="1600200"/>
            <a:ext cx="5486400" cy="454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a:extLst>
              <a:ext uri="{FF2B5EF4-FFF2-40B4-BE49-F238E27FC236}">
                <a16:creationId xmlns:a16="http://schemas.microsoft.com/office/drawing/2014/main" xmlns="" id="{001C9053-C25D-44E5-869B-A87C5DD70E08}"/>
              </a:ext>
            </a:extLst>
          </p:cNvPr>
          <p:cNvSpPr txBox="1"/>
          <p:nvPr/>
        </p:nvSpPr>
        <p:spPr>
          <a:xfrm>
            <a:off x="3657600" y="1285741"/>
            <a:ext cx="5343129" cy="400110"/>
          </a:xfrm>
          <a:prstGeom prst="rect">
            <a:avLst/>
          </a:prstGeom>
          <a:noFill/>
        </p:spPr>
        <p:txBody>
          <a:bodyPr wrap="none" rtlCol="0">
            <a:spAutoFit/>
          </a:bodyPr>
          <a:lstStyle/>
          <a:p>
            <a:r>
              <a:rPr lang="zh-TW" altLang="en-US" sz="2000" dirty="0">
                <a:highlight>
                  <a:srgbClr val="FFFF00"/>
                </a:highlight>
              </a:rPr>
              <a:t>圖</a:t>
            </a:r>
            <a:r>
              <a:rPr lang="en-US" altLang="zh-TW" sz="2000" dirty="0">
                <a:highlight>
                  <a:srgbClr val="FFFF00"/>
                </a:highlight>
              </a:rPr>
              <a:t>12.1</a:t>
            </a:r>
            <a:r>
              <a:rPr lang="zh-TW" altLang="en-US" sz="2000" dirty="0">
                <a:highlight>
                  <a:srgbClr val="FFFF00"/>
                </a:highlight>
              </a:rPr>
              <a:t>：在</a:t>
            </a:r>
            <a:r>
              <a:rPr lang="en-US" altLang="zh-TW" sz="2000" dirty="0">
                <a:highlight>
                  <a:srgbClr val="FFFF00"/>
                </a:highlight>
              </a:rPr>
              <a:t>B2B </a:t>
            </a:r>
            <a:r>
              <a:rPr lang="zh-TW" altLang="en-US" sz="2000" dirty="0">
                <a:highlight>
                  <a:srgbClr val="FFFF00"/>
                </a:highlight>
              </a:rPr>
              <a:t>商務中使用的技術平台的演變</a:t>
            </a:r>
          </a:p>
        </p:txBody>
      </p:sp>
      <p:sp>
        <p:nvSpPr>
          <p:cNvPr id="7" name="文字方塊 6">
            <a:extLst>
              <a:ext uri="{FF2B5EF4-FFF2-40B4-BE49-F238E27FC236}">
                <a16:creationId xmlns:a16="http://schemas.microsoft.com/office/drawing/2014/main" xmlns="" id="{649CC797-9A24-4F07-A029-D313E48848EB}"/>
              </a:ext>
            </a:extLst>
          </p:cNvPr>
          <p:cNvSpPr txBox="1"/>
          <p:nvPr/>
        </p:nvSpPr>
        <p:spPr>
          <a:xfrm>
            <a:off x="841203" y="1828800"/>
            <a:ext cx="902811" cy="307777"/>
          </a:xfrm>
          <a:prstGeom prst="rect">
            <a:avLst/>
          </a:prstGeom>
          <a:noFill/>
        </p:spPr>
        <p:txBody>
          <a:bodyPr wrap="none" rtlCol="0">
            <a:spAutoFit/>
          </a:bodyPr>
          <a:lstStyle/>
          <a:p>
            <a:r>
              <a:rPr lang="zh-TW" altLang="en-US" sz="1400" dirty="0">
                <a:highlight>
                  <a:srgbClr val="FFFF00"/>
                </a:highlight>
              </a:rPr>
              <a:t>移動應用</a:t>
            </a:r>
          </a:p>
        </p:txBody>
      </p:sp>
      <p:sp>
        <p:nvSpPr>
          <p:cNvPr id="9" name="文字方塊 8">
            <a:extLst>
              <a:ext uri="{FF2B5EF4-FFF2-40B4-BE49-F238E27FC236}">
                <a16:creationId xmlns:a16="http://schemas.microsoft.com/office/drawing/2014/main" xmlns="" id="{DC496432-4ACF-49AD-A637-ACC96A0317D2}"/>
              </a:ext>
            </a:extLst>
          </p:cNvPr>
          <p:cNvSpPr txBox="1"/>
          <p:nvPr/>
        </p:nvSpPr>
        <p:spPr>
          <a:xfrm>
            <a:off x="849789" y="2287488"/>
            <a:ext cx="902811" cy="307777"/>
          </a:xfrm>
          <a:prstGeom prst="rect">
            <a:avLst/>
          </a:prstGeom>
          <a:noFill/>
        </p:spPr>
        <p:txBody>
          <a:bodyPr wrap="none" rtlCol="0">
            <a:spAutoFit/>
          </a:bodyPr>
          <a:lstStyle/>
          <a:p>
            <a:r>
              <a:rPr lang="zh-TW" altLang="en-US" sz="1400" dirty="0">
                <a:highlight>
                  <a:srgbClr val="FFFF00"/>
                </a:highlight>
              </a:rPr>
              <a:t>社交網路</a:t>
            </a:r>
          </a:p>
        </p:txBody>
      </p:sp>
      <p:sp>
        <p:nvSpPr>
          <p:cNvPr id="10" name="文字方塊 9">
            <a:extLst>
              <a:ext uri="{FF2B5EF4-FFF2-40B4-BE49-F238E27FC236}">
                <a16:creationId xmlns:a16="http://schemas.microsoft.com/office/drawing/2014/main" xmlns="" id="{D2DC3874-0A5D-4F25-9E94-42DD6DEB15F6}"/>
              </a:ext>
            </a:extLst>
          </p:cNvPr>
          <p:cNvSpPr txBox="1"/>
          <p:nvPr/>
        </p:nvSpPr>
        <p:spPr>
          <a:xfrm>
            <a:off x="841202" y="2739909"/>
            <a:ext cx="902811" cy="307777"/>
          </a:xfrm>
          <a:prstGeom prst="rect">
            <a:avLst/>
          </a:prstGeom>
          <a:noFill/>
        </p:spPr>
        <p:txBody>
          <a:bodyPr wrap="none" rtlCol="0">
            <a:spAutoFit/>
          </a:bodyPr>
          <a:lstStyle/>
          <a:p>
            <a:r>
              <a:rPr lang="zh-TW" altLang="en-US" sz="1400" dirty="0">
                <a:highlight>
                  <a:srgbClr val="FFFF00"/>
                </a:highlight>
              </a:rPr>
              <a:t>網路市場</a:t>
            </a:r>
          </a:p>
        </p:txBody>
      </p:sp>
      <p:sp>
        <p:nvSpPr>
          <p:cNvPr id="11" name="文字方塊 10">
            <a:extLst>
              <a:ext uri="{FF2B5EF4-FFF2-40B4-BE49-F238E27FC236}">
                <a16:creationId xmlns:a16="http://schemas.microsoft.com/office/drawing/2014/main" xmlns="" id="{B589A1A7-E48C-4A8F-A475-C553C6D1D6A4}"/>
              </a:ext>
            </a:extLst>
          </p:cNvPr>
          <p:cNvSpPr txBox="1"/>
          <p:nvPr/>
        </p:nvSpPr>
        <p:spPr>
          <a:xfrm>
            <a:off x="482129" y="3208429"/>
            <a:ext cx="1261884" cy="307777"/>
          </a:xfrm>
          <a:prstGeom prst="rect">
            <a:avLst/>
          </a:prstGeom>
          <a:noFill/>
        </p:spPr>
        <p:txBody>
          <a:bodyPr wrap="none" rtlCol="0">
            <a:spAutoFit/>
          </a:bodyPr>
          <a:lstStyle/>
          <a:p>
            <a:r>
              <a:rPr lang="zh-TW" altLang="en-US" sz="1400" dirty="0">
                <a:highlight>
                  <a:srgbClr val="FFFF00"/>
                </a:highlight>
              </a:rPr>
              <a:t>私人產業網路</a:t>
            </a:r>
          </a:p>
        </p:txBody>
      </p:sp>
      <p:sp>
        <p:nvSpPr>
          <p:cNvPr id="12" name="文字方塊 11">
            <a:extLst>
              <a:ext uri="{FF2B5EF4-FFF2-40B4-BE49-F238E27FC236}">
                <a16:creationId xmlns:a16="http://schemas.microsoft.com/office/drawing/2014/main" xmlns="" id="{6B534EBC-F7C9-49A4-B226-B741F94A2858}"/>
              </a:ext>
            </a:extLst>
          </p:cNvPr>
          <p:cNvSpPr txBox="1"/>
          <p:nvPr/>
        </p:nvSpPr>
        <p:spPr>
          <a:xfrm>
            <a:off x="473958" y="3741829"/>
            <a:ext cx="1261884" cy="307777"/>
          </a:xfrm>
          <a:prstGeom prst="rect">
            <a:avLst/>
          </a:prstGeom>
          <a:noFill/>
        </p:spPr>
        <p:txBody>
          <a:bodyPr wrap="none" rtlCol="0">
            <a:spAutoFit/>
          </a:bodyPr>
          <a:lstStyle/>
          <a:p>
            <a:r>
              <a:rPr lang="zh-TW" altLang="en-US" sz="1400" dirty="0">
                <a:highlight>
                  <a:srgbClr val="FFFF00"/>
                </a:highlight>
              </a:rPr>
              <a:t>電子商務網站</a:t>
            </a:r>
          </a:p>
        </p:txBody>
      </p:sp>
      <p:sp>
        <p:nvSpPr>
          <p:cNvPr id="13" name="文字方塊 12">
            <a:extLst>
              <a:ext uri="{FF2B5EF4-FFF2-40B4-BE49-F238E27FC236}">
                <a16:creationId xmlns:a16="http://schemas.microsoft.com/office/drawing/2014/main" xmlns="" id="{964B9FEA-2F6A-48FF-9562-100CF6D46B69}"/>
              </a:ext>
            </a:extLst>
          </p:cNvPr>
          <p:cNvSpPr txBox="1"/>
          <p:nvPr/>
        </p:nvSpPr>
        <p:spPr>
          <a:xfrm>
            <a:off x="457200" y="4170110"/>
            <a:ext cx="1261884" cy="307777"/>
          </a:xfrm>
          <a:prstGeom prst="rect">
            <a:avLst/>
          </a:prstGeom>
          <a:noFill/>
        </p:spPr>
        <p:txBody>
          <a:bodyPr wrap="none" rtlCol="0">
            <a:spAutoFit/>
          </a:bodyPr>
          <a:lstStyle/>
          <a:p>
            <a:r>
              <a:rPr lang="zh-TW" altLang="en-US" sz="1400" dirty="0">
                <a:highlight>
                  <a:srgbClr val="FFFF00"/>
                </a:highlight>
              </a:rPr>
              <a:t>電子數據交換</a:t>
            </a:r>
          </a:p>
        </p:txBody>
      </p:sp>
      <p:sp>
        <p:nvSpPr>
          <p:cNvPr id="14" name="文字方塊 13">
            <a:extLst>
              <a:ext uri="{FF2B5EF4-FFF2-40B4-BE49-F238E27FC236}">
                <a16:creationId xmlns:a16="http://schemas.microsoft.com/office/drawing/2014/main" xmlns="" id="{D0EFED4B-D4F9-43A8-8642-D9549E5772B1}"/>
              </a:ext>
            </a:extLst>
          </p:cNvPr>
          <p:cNvSpPr txBox="1"/>
          <p:nvPr/>
        </p:nvSpPr>
        <p:spPr>
          <a:xfrm>
            <a:off x="131643" y="4645223"/>
            <a:ext cx="1620957" cy="307777"/>
          </a:xfrm>
          <a:prstGeom prst="rect">
            <a:avLst/>
          </a:prstGeom>
          <a:noFill/>
        </p:spPr>
        <p:txBody>
          <a:bodyPr wrap="none" rtlCol="0">
            <a:spAutoFit/>
          </a:bodyPr>
          <a:lstStyle/>
          <a:p>
            <a:r>
              <a:rPr lang="zh-TW" altLang="en-US" sz="1400" dirty="0">
                <a:highlight>
                  <a:srgbClr val="FFFF00"/>
                </a:highlight>
              </a:rPr>
              <a:t>自動訂單輸入系統</a:t>
            </a:r>
          </a:p>
        </p:txBody>
      </p:sp>
    </p:spTree>
    <p:extLst>
      <p:ext uri="{BB962C8B-B14F-4D97-AF65-F5344CB8AC3E}">
        <p14:creationId xmlns:p14="http://schemas.microsoft.com/office/powerpoint/2010/main" val="1555542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Growth of B2B E-commerce (1 of 2)</a:t>
            </a:r>
          </a:p>
        </p:txBody>
      </p:sp>
      <p:sp>
        <p:nvSpPr>
          <p:cNvPr id="3" name="Content Placeholder 2"/>
          <p:cNvSpPr>
            <a:spLocks noGrp="1"/>
          </p:cNvSpPr>
          <p:nvPr>
            <p:ph idx="1"/>
          </p:nvPr>
        </p:nvSpPr>
        <p:spPr/>
        <p:txBody>
          <a:bodyPr/>
          <a:lstStyle/>
          <a:p>
            <a:r>
              <a:rPr lang="en-US" altLang="en-US" dirty="0"/>
              <a:t>B2B e-commerce will grow to 51% of total U.S. inter-firm trade by 2020</a:t>
            </a:r>
          </a:p>
          <a:p>
            <a:r>
              <a:rPr lang="en-US" altLang="en-US" dirty="0"/>
              <a:t>Private industrial networks continue to play dominant role in B2B</a:t>
            </a:r>
          </a:p>
          <a:p>
            <a:r>
              <a:rPr lang="en-US" altLang="en-US" dirty="0"/>
              <a:t>Non-EDI B2B e-commerce most rapidly growing type of e-commerce</a:t>
            </a:r>
          </a:p>
          <a:p>
            <a:r>
              <a:rPr lang="en-US" altLang="en-US" dirty="0"/>
              <a:t>EDI continues as workhorse of B2B commerce</a:t>
            </a:r>
          </a:p>
        </p:txBody>
      </p:sp>
      <p:sp>
        <p:nvSpPr>
          <p:cNvPr id="4" name="文字方塊 3">
            <a:extLst>
              <a:ext uri="{FF2B5EF4-FFF2-40B4-BE49-F238E27FC236}">
                <a16:creationId xmlns:a16="http://schemas.microsoft.com/office/drawing/2014/main" xmlns="" id="{CB71B8CE-CB22-4BD8-B10B-9082BFBCF41E}"/>
              </a:ext>
            </a:extLst>
          </p:cNvPr>
          <p:cNvSpPr txBox="1"/>
          <p:nvPr/>
        </p:nvSpPr>
        <p:spPr>
          <a:xfrm>
            <a:off x="5562600" y="1256371"/>
            <a:ext cx="3334567" cy="400110"/>
          </a:xfrm>
          <a:prstGeom prst="rect">
            <a:avLst/>
          </a:prstGeom>
          <a:noFill/>
        </p:spPr>
        <p:txBody>
          <a:bodyPr wrap="none" rtlCol="0">
            <a:spAutoFit/>
          </a:bodyPr>
          <a:lstStyle/>
          <a:p>
            <a:r>
              <a:rPr lang="en-US" altLang="zh-TW" sz="2000" dirty="0">
                <a:highlight>
                  <a:srgbClr val="FFFF00"/>
                </a:highlight>
              </a:rPr>
              <a:t>B2B</a:t>
            </a:r>
            <a:r>
              <a:rPr lang="zh-TW" altLang="en-US" sz="2000" dirty="0">
                <a:highlight>
                  <a:srgbClr val="FFFF00"/>
                </a:highlight>
              </a:rPr>
              <a:t>電子商務的增長（</a:t>
            </a:r>
            <a:r>
              <a:rPr lang="en-US" altLang="zh-TW" sz="2000" dirty="0">
                <a:highlight>
                  <a:srgbClr val="FFFF00"/>
                </a:highlight>
              </a:rPr>
              <a:t>1/2</a:t>
            </a:r>
            <a:r>
              <a:rPr lang="zh-TW" altLang="en-US" sz="2000" dirty="0">
                <a:highlight>
                  <a:srgbClr val="FFFF00"/>
                </a:highlight>
              </a:rPr>
              <a:t>）</a:t>
            </a:r>
          </a:p>
        </p:txBody>
      </p:sp>
      <p:sp>
        <p:nvSpPr>
          <p:cNvPr id="5" name="文字方塊 4">
            <a:extLst>
              <a:ext uri="{FF2B5EF4-FFF2-40B4-BE49-F238E27FC236}">
                <a16:creationId xmlns:a16="http://schemas.microsoft.com/office/drawing/2014/main" xmlns="" id="{B4D642A0-731C-4465-B0F2-8132CFC8A3CC}"/>
              </a:ext>
            </a:extLst>
          </p:cNvPr>
          <p:cNvSpPr txBox="1"/>
          <p:nvPr/>
        </p:nvSpPr>
        <p:spPr>
          <a:xfrm>
            <a:off x="4531822" y="2043498"/>
            <a:ext cx="3710526" cy="584775"/>
          </a:xfrm>
          <a:prstGeom prst="rect">
            <a:avLst/>
          </a:prstGeom>
          <a:noFill/>
        </p:spPr>
        <p:txBody>
          <a:bodyPr wrap="square" rtlCol="0">
            <a:spAutoFit/>
          </a:bodyPr>
          <a:lstStyle/>
          <a:p>
            <a:r>
              <a:rPr lang="zh-TW" altLang="en-US" sz="1600" dirty="0">
                <a:highlight>
                  <a:srgbClr val="FFFF00"/>
                </a:highlight>
              </a:rPr>
              <a:t>到</a:t>
            </a:r>
            <a:r>
              <a:rPr lang="en-US" altLang="zh-TW" sz="1600" dirty="0">
                <a:highlight>
                  <a:srgbClr val="FFFF00"/>
                </a:highlight>
              </a:rPr>
              <a:t>2020</a:t>
            </a:r>
            <a:r>
              <a:rPr lang="zh-TW" altLang="en-US" sz="1600" dirty="0">
                <a:highlight>
                  <a:srgbClr val="FFFF00"/>
                </a:highlight>
              </a:rPr>
              <a:t>年，</a:t>
            </a:r>
            <a:r>
              <a:rPr lang="en-US" altLang="zh-TW" sz="1600" dirty="0">
                <a:highlight>
                  <a:srgbClr val="FFFF00"/>
                </a:highlight>
              </a:rPr>
              <a:t>B2B</a:t>
            </a:r>
            <a:r>
              <a:rPr lang="zh-TW" altLang="en-US" sz="1600" dirty="0">
                <a:highlight>
                  <a:srgbClr val="FFFF00"/>
                </a:highlight>
              </a:rPr>
              <a:t>電子商務將增長到美國企業間貿易總額的</a:t>
            </a:r>
            <a:r>
              <a:rPr lang="en-US" altLang="zh-TW" sz="1600" dirty="0">
                <a:highlight>
                  <a:srgbClr val="FFFF00"/>
                </a:highlight>
              </a:rPr>
              <a:t>51</a:t>
            </a:r>
            <a:r>
              <a:rPr lang="zh-TW" altLang="en-US" sz="1600" dirty="0">
                <a:highlight>
                  <a:srgbClr val="FFFF00"/>
                </a:highlight>
              </a:rPr>
              <a:t>％</a:t>
            </a:r>
          </a:p>
        </p:txBody>
      </p:sp>
      <p:sp>
        <p:nvSpPr>
          <p:cNvPr id="6" name="文字方塊 5">
            <a:extLst>
              <a:ext uri="{FF2B5EF4-FFF2-40B4-BE49-F238E27FC236}">
                <a16:creationId xmlns:a16="http://schemas.microsoft.com/office/drawing/2014/main" xmlns="" id="{60B69DFC-0159-49CA-971C-9D45EA0EFC2C}"/>
              </a:ext>
            </a:extLst>
          </p:cNvPr>
          <p:cNvSpPr txBox="1"/>
          <p:nvPr/>
        </p:nvSpPr>
        <p:spPr>
          <a:xfrm>
            <a:off x="4114800" y="3156113"/>
            <a:ext cx="3853940" cy="338554"/>
          </a:xfrm>
          <a:prstGeom prst="rect">
            <a:avLst/>
          </a:prstGeom>
          <a:noFill/>
        </p:spPr>
        <p:txBody>
          <a:bodyPr wrap="none" rtlCol="0">
            <a:spAutoFit/>
          </a:bodyPr>
          <a:lstStyle/>
          <a:p>
            <a:r>
              <a:rPr lang="zh-TW" altLang="en-US" sz="1600" dirty="0">
                <a:highlight>
                  <a:srgbClr val="FFFF00"/>
                </a:highlight>
              </a:rPr>
              <a:t>私人產業網絡繼續在</a:t>
            </a:r>
            <a:r>
              <a:rPr lang="en-US" altLang="zh-TW" sz="1600" dirty="0">
                <a:highlight>
                  <a:srgbClr val="FFFF00"/>
                </a:highlight>
              </a:rPr>
              <a:t>B2B</a:t>
            </a:r>
            <a:r>
              <a:rPr lang="zh-TW" altLang="en-US" sz="1600" dirty="0">
                <a:highlight>
                  <a:srgbClr val="FFFF00"/>
                </a:highlight>
              </a:rPr>
              <a:t>中發揮主導作用</a:t>
            </a:r>
          </a:p>
        </p:txBody>
      </p:sp>
      <p:sp>
        <p:nvSpPr>
          <p:cNvPr id="7" name="文字方塊 6">
            <a:extLst>
              <a:ext uri="{FF2B5EF4-FFF2-40B4-BE49-F238E27FC236}">
                <a16:creationId xmlns:a16="http://schemas.microsoft.com/office/drawing/2014/main" xmlns="" id="{83F82BBE-A557-4475-9796-4AABA6B44559}"/>
              </a:ext>
            </a:extLst>
          </p:cNvPr>
          <p:cNvSpPr txBox="1"/>
          <p:nvPr/>
        </p:nvSpPr>
        <p:spPr>
          <a:xfrm>
            <a:off x="3962400" y="4184186"/>
            <a:ext cx="5073825" cy="338554"/>
          </a:xfrm>
          <a:prstGeom prst="rect">
            <a:avLst/>
          </a:prstGeom>
          <a:noFill/>
        </p:spPr>
        <p:txBody>
          <a:bodyPr wrap="none" rtlCol="0">
            <a:spAutoFit/>
          </a:bodyPr>
          <a:lstStyle/>
          <a:p>
            <a:r>
              <a:rPr lang="zh-TW" altLang="en-US" sz="1600" dirty="0">
                <a:highlight>
                  <a:srgbClr val="FFFF00"/>
                </a:highlight>
              </a:rPr>
              <a:t>非</a:t>
            </a:r>
            <a:r>
              <a:rPr lang="en-US" altLang="zh-TW" sz="1600" dirty="0">
                <a:highlight>
                  <a:srgbClr val="FFFF00"/>
                </a:highlight>
              </a:rPr>
              <a:t>EDI B2B</a:t>
            </a:r>
            <a:r>
              <a:rPr lang="zh-TW" altLang="en-US" sz="1600" dirty="0">
                <a:highlight>
                  <a:srgbClr val="FFFF00"/>
                </a:highlight>
              </a:rPr>
              <a:t>電子商務是電子商務發展最迅速的一種類型</a:t>
            </a:r>
          </a:p>
        </p:txBody>
      </p:sp>
      <p:sp>
        <p:nvSpPr>
          <p:cNvPr id="8" name="文字方塊 7">
            <a:extLst>
              <a:ext uri="{FF2B5EF4-FFF2-40B4-BE49-F238E27FC236}">
                <a16:creationId xmlns:a16="http://schemas.microsoft.com/office/drawing/2014/main" xmlns="" id="{348AB9B9-9836-42A2-9C01-E7F6B720D097}"/>
              </a:ext>
            </a:extLst>
          </p:cNvPr>
          <p:cNvSpPr txBox="1"/>
          <p:nvPr/>
        </p:nvSpPr>
        <p:spPr>
          <a:xfrm>
            <a:off x="5530403" y="5147989"/>
            <a:ext cx="2759089" cy="338554"/>
          </a:xfrm>
          <a:prstGeom prst="rect">
            <a:avLst/>
          </a:prstGeom>
          <a:noFill/>
        </p:spPr>
        <p:txBody>
          <a:bodyPr wrap="none" rtlCol="0">
            <a:spAutoFit/>
          </a:bodyPr>
          <a:lstStyle/>
          <a:p>
            <a:r>
              <a:rPr lang="en-US" altLang="zh-TW" sz="1600" dirty="0">
                <a:highlight>
                  <a:srgbClr val="FFFF00"/>
                </a:highlight>
              </a:rPr>
              <a:t>EDI</a:t>
            </a:r>
            <a:r>
              <a:rPr lang="zh-TW" altLang="en-US" sz="1600" dirty="0">
                <a:highlight>
                  <a:srgbClr val="FFFF00"/>
                </a:highlight>
              </a:rPr>
              <a:t>繼續成為</a:t>
            </a:r>
            <a:r>
              <a:rPr lang="en-US" altLang="zh-TW" sz="1600" dirty="0">
                <a:highlight>
                  <a:srgbClr val="FFFF00"/>
                </a:highlight>
              </a:rPr>
              <a:t>B2B</a:t>
            </a:r>
            <a:r>
              <a:rPr lang="zh-TW" altLang="en-US" sz="1600" dirty="0">
                <a:highlight>
                  <a:srgbClr val="FFFF00"/>
                </a:highlight>
              </a:rPr>
              <a:t>商務的主力</a:t>
            </a:r>
          </a:p>
        </p:txBody>
      </p:sp>
    </p:spTree>
    <p:extLst>
      <p:ext uri="{BB962C8B-B14F-4D97-AF65-F5344CB8AC3E}">
        <p14:creationId xmlns:p14="http://schemas.microsoft.com/office/powerpoint/2010/main" val="1906780805"/>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3502</TotalTime>
  <Words>3208</Words>
  <Application>Microsoft Office PowerPoint</Application>
  <PresentationFormat>如螢幕大小 (4:3)</PresentationFormat>
  <Paragraphs>474</Paragraphs>
  <Slides>56</Slides>
  <Notes>22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56</vt:i4>
      </vt:variant>
    </vt:vector>
  </HeadingPairs>
  <TitlesOfParts>
    <vt:vector size="63" baseType="lpstr">
      <vt:lpstr>黑体</vt:lpstr>
      <vt:lpstr>微軟正黑體</vt:lpstr>
      <vt:lpstr>Arial</vt:lpstr>
      <vt:lpstr>Times New Roman</vt:lpstr>
      <vt:lpstr>Verdana</vt:lpstr>
      <vt:lpstr>Wingdings</vt:lpstr>
      <vt:lpstr>508 Lecture</vt:lpstr>
      <vt:lpstr>E-commerce 2017  business. technology. society. 13th edition</vt:lpstr>
      <vt:lpstr>E-commerce 2017   business. technology. society.</vt:lpstr>
      <vt:lpstr>Learning Objectives</vt:lpstr>
      <vt:lpstr>Amazon Takes on B2B with Amazon Business</vt:lpstr>
      <vt:lpstr>Trends in B2B E-commerce</vt:lpstr>
      <vt:lpstr>Basic Definitions</vt:lpstr>
      <vt:lpstr>The Evolution of B2B Commerce</vt:lpstr>
      <vt:lpstr>Figure 12.1: Evolution of the Use of  Technology Platforms in B2B Commerce</vt:lpstr>
      <vt:lpstr>The Growth of B2B E-commerce (1 of 2)</vt:lpstr>
      <vt:lpstr>The Growth of B2B E-commerce (2 of 2)</vt:lpstr>
      <vt:lpstr>Figure 12.2: Growth of B2B Commerce 2011–2020</vt:lpstr>
      <vt:lpstr>Potential Benefits and Challenges of B2B  E-commerce (1 of 2)</vt:lpstr>
      <vt:lpstr>Potential Benefits and Challenges of B2B  E-commerce (2 of 2) B2B的潛在優勢和挑戰 電子商務（2/2）</vt:lpstr>
      <vt:lpstr>Insight on Society: Where’s My iPad? Supply Chain Risk and Vulnerability 洞察社會：我的iPad在哪裡？ 供應鏈風險和漏洞 </vt:lpstr>
      <vt:lpstr>The Procurement Process and the Supply Chain 採購流程和供應鏈</vt:lpstr>
      <vt:lpstr>Figure 12.3: The Procurement Process 採購流程</vt:lpstr>
      <vt:lpstr>Types of Procurement (1 of 2) 採購類型（1/2）</vt:lpstr>
      <vt:lpstr>Types of Procurement (2 of 2) 採購類型（2/2）</vt:lpstr>
      <vt:lpstr>Multi-tier Supply Chain 多層供應鏈</vt:lpstr>
      <vt:lpstr>Figure 12.4: The Multi-tier Supply Chain 圖12.4：多層供應鏈</vt:lpstr>
      <vt:lpstr>The Role of Existing Legacy Computer Systems 現有傳統計算機系統的作用</vt:lpstr>
      <vt:lpstr>Trends in Supply Chain Management 供應鏈管理趨勢</vt:lpstr>
      <vt:lpstr>Just-in-Time and Lean Production 準時生產和精益生產</vt:lpstr>
      <vt:lpstr>Supply Chain Simplification 供應鏈簡化</vt:lpstr>
      <vt:lpstr>Adaptive Supply Chains 適應式供應鏈</vt:lpstr>
      <vt:lpstr>Accountable Supply Chains 負責任的供應鏈</vt:lpstr>
      <vt:lpstr>Sustainable Supply Chains 可持續供應鏈 (永續供應鏈管理)</vt:lpstr>
      <vt:lpstr>Electronic Data Interchange (EDI) 電子數據交換</vt:lpstr>
      <vt:lpstr>Figure 12.5: The Evolution of EDI as a B2B Medium EDI作為B2B媒介的演變</vt:lpstr>
      <vt:lpstr>Mobile B2B 行動B2B</vt:lpstr>
      <vt:lpstr>B2B in the Cloud B2B在雲端</vt:lpstr>
      <vt:lpstr>Insight on Technology: Your Shoes Are in the Cloud 洞察技術：你的鞋子在雲端</vt:lpstr>
      <vt:lpstr>Supply Chain Management Systems 供應鏈管理系統</vt:lpstr>
      <vt:lpstr>Figure 12.7: Supply Chain Management Systems 供應鏈管理系統</vt:lpstr>
      <vt:lpstr>Collaborative Commerce 協作商務</vt:lpstr>
      <vt:lpstr>Figure 12.8: Elements of a Collaborative Commerce System</vt:lpstr>
      <vt:lpstr>Social Networks and B2B 社交網絡和B2B</vt:lpstr>
      <vt:lpstr>B2B Marketing B2B營銷</vt:lpstr>
      <vt:lpstr>Net Marketplaces 網絡市場</vt:lpstr>
      <vt:lpstr>Table 12.3 Characteristics of Net Marketplaces: A B2B Vocabulary</vt:lpstr>
      <vt:lpstr>Figure 12.9: Pure Types of Net Marketplaces</vt:lpstr>
      <vt:lpstr>E-distributors E-經銷商</vt:lpstr>
      <vt:lpstr>Figure 12.10: E-distributors</vt:lpstr>
      <vt:lpstr>E-procurement Net Marketplaces 電子採購網絡市場</vt:lpstr>
      <vt:lpstr>Figure 12.11: E-procurement Net Marketplaces</vt:lpstr>
      <vt:lpstr>Exchanges 交易所</vt:lpstr>
      <vt:lpstr>Figure 12.12: Exchanges</vt:lpstr>
      <vt:lpstr>Industry Consortia 產業工會</vt:lpstr>
      <vt:lpstr>Figure 12.13: Industry Consortia</vt:lpstr>
      <vt:lpstr>Private Industrial Networks (1 of 2)私人產業網路</vt:lpstr>
      <vt:lpstr>Private Industrial Networks (2 of 2)私人產業網路</vt:lpstr>
      <vt:lpstr>Figure 12.14: P&amp;G’s Private Industrial Network 寶鹼的私人產業網路</vt:lpstr>
      <vt:lpstr>Insight on Business: Walmart Develops a Private Industrial Network 對商業的看法： Walmart開發一個”私人產業網路”</vt:lpstr>
      <vt:lpstr>Private Industrial Networks and Collaborative Commerce 私人產業網路和合作商務</vt:lpstr>
      <vt:lpstr>Figure 12.15: Pieces of the Collaborative  Commerce Puzzle 合作商務的部分難題</vt:lpstr>
      <vt:lpstr>Implementation Barriers 執行障礙</vt:lpstr>
    </vt:vector>
  </TitlesOfParts>
  <Company>echosvoice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Lecture PowerPoint</dc:title>
  <dc:subject>E-commerce 2017</dc:subject>
  <dc:creator>Kenneth C. Laudon/Carol G. Traver</dc:creator>
  <cp:keywords>E-commerce</cp:keywords>
  <cp:lastModifiedBy>User</cp:lastModifiedBy>
  <cp:revision>194</cp:revision>
  <dcterms:created xsi:type="dcterms:W3CDTF">2014-07-14T20:04:21Z</dcterms:created>
  <dcterms:modified xsi:type="dcterms:W3CDTF">2018-06-09T12:48:52Z</dcterms:modified>
</cp:coreProperties>
</file>